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60" r:id="rId2"/>
  </p:sldMasterIdLst>
  <p:notesMasterIdLst>
    <p:notesMasterId r:id="rId33"/>
  </p:notesMasterIdLst>
  <p:handoutMasterIdLst>
    <p:handoutMasterId r:id="rId34"/>
  </p:handoutMasterIdLst>
  <p:sldIdLst>
    <p:sldId id="256" r:id="rId3"/>
    <p:sldId id="289" r:id="rId4"/>
    <p:sldId id="307" r:id="rId5"/>
    <p:sldId id="305" r:id="rId6"/>
    <p:sldId id="260" r:id="rId7"/>
    <p:sldId id="312" r:id="rId8"/>
    <p:sldId id="290" r:id="rId9"/>
    <p:sldId id="261" r:id="rId10"/>
    <p:sldId id="262" r:id="rId11"/>
    <p:sldId id="263" r:id="rId12"/>
    <p:sldId id="270" r:id="rId13"/>
    <p:sldId id="313" r:id="rId14"/>
    <p:sldId id="291" r:id="rId15"/>
    <p:sldId id="314" r:id="rId16"/>
    <p:sldId id="317" r:id="rId17"/>
    <p:sldId id="316" r:id="rId18"/>
    <p:sldId id="298" r:id="rId19"/>
    <p:sldId id="299" r:id="rId20"/>
    <p:sldId id="297" r:id="rId21"/>
    <p:sldId id="315" r:id="rId22"/>
    <p:sldId id="296" r:id="rId23"/>
    <p:sldId id="279" r:id="rId24"/>
    <p:sldId id="320" r:id="rId25"/>
    <p:sldId id="318" r:id="rId26"/>
    <p:sldId id="319" r:id="rId27"/>
    <p:sldId id="321" r:id="rId28"/>
    <p:sldId id="322" r:id="rId29"/>
    <p:sldId id="304" r:id="rId30"/>
    <p:sldId id="266" r:id="rId31"/>
    <p:sldId id="269" r:id="rId32"/>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D7FFAF"/>
    <a:srgbClr val="CC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458" autoAdjust="0"/>
  </p:normalViewPr>
  <p:slideViewPr>
    <p:cSldViewPr snapToGrid="0" snapToObjects="1">
      <p:cViewPr varScale="1">
        <p:scale>
          <a:sx n="119" d="100"/>
          <a:sy n="119" d="100"/>
        </p:scale>
        <p:origin x="-219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34285714285714286"/>
          <c:y val="0.23943661971830985"/>
          <c:w val="0.23956043956043957"/>
          <c:h val="0.43863179074446679"/>
        </c:manualLayout>
      </c:layout>
      <c:pieChart>
        <c:varyColors val="1"/>
        <c:ser>
          <c:idx val="0"/>
          <c:order val="0"/>
          <c:tx>
            <c:strRef>
              <c:f>Sheet1!$A$2</c:f>
              <c:strCache>
                <c:ptCount val="1"/>
              </c:strCache>
            </c:strRef>
          </c:tx>
          <c:spPr>
            <a:solidFill>
              <a:schemeClr val="accent6"/>
            </a:solidFill>
            <a:ln w="12568">
              <a:solidFill>
                <a:schemeClr val="tx1"/>
              </a:solidFill>
              <a:prstDash val="solid"/>
            </a:ln>
          </c:spPr>
          <c:explosion val="2"/>
          <c:dPt>
            <c:idx val="0"/>
            <c:bubble3D val="0"/>
          </c:dPt>
          <c:dPt>
            <c:idx val="1"/>
            <c:bubble3D val="0"/>
            <c:spPr>
              <a:solidFill>
                <a:schemeClr val="accent6">
                  <a:lumMod val="50000"/>
                </a:schemeClr>
              </a:solidFill>
              <a:ln w="12568">
                <a:solidFill>
                  <a:schemeClr val="tx1"/>
                </a:solidFill>
                <a:prstDash val="solid"/>
              </a:ln>
            </c:spPr>
          </c:dPt>
          <c:dPt>
            <c:idx val="2"/>
            <c:bubble3D val="0"/>
          </c:dPt>
          <c:dPt>
            <c:idx val="3"/>
            <c:bubble3D val="0"/>
          </c:dPt>
          <c:dPt>
            <c:idx val="4"/>
            <c:bubble3D val="0"/>
          </c:dPt>
          <c:dLbls>
            <c:dLbl>
              <c:idx val="0"/>
              <c:layout>
                <c:manualLayout>
                  <c:x val="-4.8684280966295693E-2"/>
                  <c:y val="-7.1186188197301381E-2"/>
                </c:manualLayout>
              </c:layout>
              <c:tx>
                <c:rich>
                  <a:bodyPr/>
                  <a:lstStyle/>
                  <a:p>
                    <a:pPr>
                      <a:defRPr sz="1975" b="1" i="0" u="none" strike="noStrike" baseline="0">
                        <a:solidFill>
                          <a:srgbClr val="000000"/>
                        </a:solidFill>
                        <a:latin typeface="Arial"/>
                        <a:ea typeface="Arial"/>
                        <a:cs typeface="Arial"/>
                      </a:defRPr>
                    </a:pPr>
                    <a:r>
                      <a:rPr lang="en-US"/>
                      <a:t>Local Attendees
68.4%</a:t>
                    </a:r>
                  </a:p>
                </c:rich>
              </c:tx>
              <c:spPr>
                <a:noFill/>
                <a:ln w="25400">
                  <a:noFill/>
                </a:ln>
              </c:spPr>
              <c:dLblPos val="bestFit"/>
              <c:showLegendKey val="0"/>
              <c:showVal val="0"/>
              <c:showCatName val="0"/>
              <c:showSerName val="0"/>
              <c:showPercent val="0"/>
              <c:showBubbleSize val="0"/>
            </c:dLbl>
            <c:dLbl>
              <c:idx val="1"/>
              <c:layout>
                <c:manualLayout>
                  <c:x val="2.4910106845709438E-2"/>
                  <c:y val="-3.1849431663692686E-3"/>
                </c:manualLayout>
              </c:layout>
              <c:tx>
                <c:rich>
                  <a:bodyPr/>
                  <a:lstStyle/>
                  <a:p>
                    <a:pPr>
                      <a:defRPr sz="1975" b="1" i="0" u="none" strike="noStrike" baseline="0">
                        <a:solidFill>
                          <a:srgbClr val="000000"/>
                        </a:solidFill>
                        <a:latin typeface="Arial"/>
                        <a:ea typeface="Arial"/>
                        <a:cs typeface="Arial"/>
                      </a:defRPr>
                    </a:pPr>
                    <a:r>
                      <a:rPr lang="en-US"/>
                      <a:t>Nonlocal
Attendees
31.6%</a:t>
                    </a:r>
                  </a:p>
                </c:rich>
              </c:tx>
              <c:spPr>
                <a:noFill/>
                <a:ln w="25400">
                  <a:noFill/>
                </a:ln>
              </c:spPr>
              <c:dLblPos val="bestFit"/>
              <c:showLegendKey val="0"/>
              <c:showVal val="0"/>
              <c:showCatName val="0"/>
              <c:showSerName val="0"/>
              <c:showPercent val="0"/>
              <c:showBubbleSize val="0"/>
            </c:dLbl>
            <c:dLbl>
              <c:idx val="2"/>
              <c:delete val="1"/>
            </c:dLbl>
            <c:dLbl>
              <c:idx val="3"/>
              <c:delete val="1"/>
            </c:dLbl>
            <c:dLbl>
              <c:idx val="4"/>
              <c:delete val="1"/>
            </c:dLbl>
            <c:spPr>
              <a:noFill/>
              <a:ln w="25400">
                <a:noFill/>
              </a:ln>
            </c:spPr>
            <c:txPr>
              <a:bodyPr/>
              <a:lstStyle/>
              <a:p>
                <a:pPr>
                  <a:defRPr sz="198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cat>
            <c:strRef>
              <c:f>Sheet1!$B$1:$F$1</c:f>
              <c:strCache>
                <c:ptCount val="2"/>
                <c:pt idx="0">
                  <c:v>Resident</c:v>
                </c:pt>
                <c:pt idx="1">
                  <c:v>non-Res.</c:v>
                </c:pt>
              </c:strCache>
            </c:strRef>
          </c:cat>
          <c:val>
            <c:numRef>
              <c:f>Sheet1!$B$2:$F$2</c:f>
              <c:numCache>
                <c:formatCode>"$"#,##0.00</c:formatCode>
                <c:ptCount val="5"/>
                <c:pt idx="0" formatCode="General">
                  <c:v>66</c:v>
                </c:pt>
                <c:pt idx="1">
                  <c:v>34</c:v>
                </c:pt>
              </c:numCache>
            </c:numRef>
          </c:val>
        </c:ser>
        <c:dLbls>
          <c:showLegendKey val="0"/>
          <c:showVal val="1"/>
          <c:showCatName val="0"/>
          <c:showSerName val="0"/>
          <c:showPercent val="0"/>
          <c:showBubbleSize val="0"/>
          <c:showLeaderLines val="0"/>
        </c:dLbls>
        <c:firstSliceAng val="140"/>
      </c:pieChart>
      <c:spPr>
        <a:noFill/>
        <a:ln w="25400">
          <a:noFill/>
        </a:ln>
      </c:spPr>
    </c:plotArea>
    <c:plotVisOnly val="1"/>
    <c:dispBlanksAs val="zero"/>
    <c:showDLblsOverMax val="0"/>
  </c:chart>
  <c:spPr>
    <a:noFill/>
    <a:ln>
      <a:noFill/>
    </a:ln>
  </c:spPr>
  <c:txPr>
    <a:bodyPr/>
    <a:lstStyle/>
    <a:p>
      <a:pPr>
        <a:defRPr sz="2152" b="1" i="0" u="none" strike="noStrike" baseline="0">
          <a:solidFill>
            <a:schemeClr val="tx1"/>
          </a:solidFill>
          <a:latin typeface="Fairfield LH Light"/>
          <a:ea typeface="Fairfield LH Light"/>
          <a:cs typeface="Fairfield LH Ligh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38"/>
      <c:rotY val="20"/>
      <c:depthPercent val="100"/>
      <c:rAngAx val="1"/>
    </c:view3D>
    <c:floor>
      <c:thickness val="0"/>
      <c:spPr>
        <a:solidFill>
          <a:srgbClr val="000000"/>
        </a:solidFill>
        <a:ln w="3175">
          <a:solidFill>
            <a:srgbClr val="000000"/>
          </a:solidFill>
          <a:prstDash val="solid"/>
        </a:ln>
      </c:spPr>
    </c:floor>
    <c:sideWall>
      <c:thickness val="0"/>
      <c:spPr>
        <a:solidFill>
          <a:srgbClr val="FFFFFF"/>
        </a:solidFill>
        <a:ln w="3175">
          <a:solidFill>
            <a:srgbClr val="000000"/>
          </a:solidFill>
          <a:prstDash val="solid"/>
        </a:ln>
      </c:spPr>
    </c:sideWall>
    <c:backWall>
      <c:thickness val="0"/>
      <c:spPr>
        <a:solidFill>
          <a:srgbClr val="FFFFFF"/>
        </a:solidFill>
        <a:ln w="3175">
          <a:solidFill>
            <a:srgbClr val="000000"/>
          </a:solidFill>
          <a:prstDash val="solid"/>
        </a:ln>
      </c:spPr>
    </c:backWall>
    <c:plotArea>
      <c:layout>
        <c:manualLayout>
          <c:layoutTarget val="inner"/>
          <c:xMode val="edge"/>
          <c:yMode val="edge"/>
          <c:x val="4.8442906574394463E-2"/>
          <c:y val="5.5045871559633031E-2"/>
          <c:w val="0.93425605536332179"/>
          <c:h val="0.76146788990825687"/>
        </c:manualLayout>
      </c:layout>
      <c:bar3DChart>
        <c:barDir val="col"/>
        <c:grouping val="clustered"/>
        <c:varyColors val="0"/>
        <c:ser>
          <c:idx val="0"/>
          <c:order val="0"/>
          <c:spPr>
            <a:solidFill>
              <a:schemeClr val="accent6">
                <a:lumMod val="50000"/>
              </a:schemeClr>
            </a:solidFill>
            <a:ln w="16469">
              <a:solidFill>
                <a:srgbClr val="000000"/>
              </a:solidFill>
              <a:prstDash val="solid"/>
            </a:ln>
          </c:spPr>
          <c:invertIfNegative val="0"/>
          <c:dPt>
            <c:idx val="0"/>
            <c:invertIfNegative val="0"/>
            <c:bubble3D val="0"/>
            <c:spPr>
              <a:solidFill>
                <a:schemeClr val="accent6"/>
              </a:solidFill>
              <a:ln w="16469">
                <a:solidFill>
                  <a:srgbClr val="000000"/>
                </a:solidFill>
                <a:prstDash val="solid"/>
              </a:ln>
            </c:spPr>
          </c:dPt>
          <c:dPt>
            <c:idx val="1"/>
            <c:invertIfNegative val="0"/>
            <c:bubble3D val="0"/>
          </c:dPt>
          <c:dLbls>
            <c:dLbl>
              <c:idx val="0"/>
              <c:layout>
                <c:manualLayout>
                  <c:x val="8.0444382237816765E-3"/>
                  <c:y val="8.7352725302372342E-2"/>
                </c:manualLayout>
              </c:layout>
              <c:tx>
                <c:rich>
                  <a:bodyPr/>
                  <a:lstStyle/>
                  <a:p>
                    <a:r>
                      <a:rPr lang="en-US"/>
                      <a:t>$17.71</a:t>
                    </a:r>
                  </a:p>
                </c:rich>
              </c:tx>
              <c:showLegendKey val="0"/>
              <c:showVal val="0"/>
              <c:showCatName val="0"/>
              <c:showSerName val="0"/>
              <c:showPercent val="0"/>
              <c:showBubbleSize val="0"/>
            </c:dLbl>
            <c:dLbl>
              <c:idx val="1"/>
              <c:layout>
                <c:manualLayout>
                  <c:x val="1.014671372663716E-2"/>
                  <c:y val="8.4778865268367587E-2"/>
                </c:manualLayout>
              </c:layout>
              <c:tx>
                <c:rich>
                  <a:bodyPr/>
                  <a:lstStyle/>
                  <a:p>
                    <a:r>
                      <a:rPr lang="en-US"/>
                      <a:t>$55.93</a:t>
                    </a:r>
                  </a:p>
                </c:rich>
              </c:tx>
              <c:showLegendKey val="0"/>
              <c:showVal val="0"/>
              <c:showCatName val="0"/>
              <c:showSerName val="0"/>
              <c:showPercent val="0"/>
              <c:showBubbleSize val="0"/>
            </c:dLbl>
            <c:spPr>
              <a:solidFill>
                <a:srgbClr val="FFFFFF"/>
              </a:solidFill>
              <a:ln w="4117">
                <a:solidFill>
                  <a:srgbClr val="000000"/>
                </a:solidFill>
                <a:prstDash val="solid"/>
              </a:ln>
            </c:spPr>
            <c:txPr>
              <a:bodyPr/>
              <a:lstStyle/>
              <a:p>
                <a:pPr>
                  <a:defRPr sz="1589"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Sheet1!$A$1:$A$2</c:f>
              <c:strCache>
                <c:ptCount val="2"/>
                <c:pt idx="0">
                  <c:v>Local</c:v>
                </c:pt>
                <c:pt idx="1">
                  <c:v>Non-Local</c:v>
                </c:pt>
              </c:strCache>
            </c:strRef>
          </c:cat>
          <c:val>
            <c:numRef>
              <c:f>Sheet1!$B$1:$B$2</c:f>
              <c:numCache>
                <c:formatCode>"$"#,##0.00</c:formatCode>
                <c:ptCount val="2"/>
                <c:pt idx="0">
                  <c:v>16.100000000000001</c:v>
                </c:pt>
                <c:pt idx="1">
                  <c:v>30.77</c:v>
                </c:pt>
              </c:numCache>
            </c:numRef>
          </c:val>
        </c:ser>
        <c:dLbls>
          <c:showLegendKey val="0"/>
          <c:showVal val="1"/>
          <c:showCatName val="0"/>
          <c:showSerName val="0"/>
          <c:showPercent val="0"/>
          <c:showBubbleSize val="0"/>
        </c:dLbls>
        <c:gapWidth val="150"/>
        <c:shape val="box"/>
        <c:axId val="112569344"/>
        <c:axId val="113154688"/>
        <c:axId val="0"/>
      </c:bar3DChart>
      <c:catAx>
        <c:axId val="112569344"/>
        <c:scaling>
          <c:orientation val="minMax"/>
        </c:scaling>
        <c:delete val="0"/>
        <c:axPos val="b"/>
        <c:numFmt formatCode="General" sourceLinked="1"/>
        <c:majorTickMark val="out"/>
        <c:minorTickMark val="none"/>
        <c:tickLblPos val="low"/>
        <c:spPr>
          <a:ln w="4117">
            <a:solidFill>
              <a:srgbClr val="000000"/>
            </a:solidFill>
            <a:prstDash val="solid"/>
          </a:ln>
        </c:spPr>
        <c:txPr>
          <a:bodyPr rot="0" vert="horz"/>
          <a:lstStyle/>
          <a:p>
            <a:pPr>
              <a:defRPr sz="1589" b="1" i="0" u="none" strike="noStrike" baseline="0">
                <a:solidFill>
                  <a:srgbClr val="000000"/>
                </a:solidFill>
                <a:latin typeface="Arial"/>
                <a:ea typeface="Arial"/>
                <a:cs typeface="Arial"/>
              </a:defRPr>
            </a:pPr>
            <a:endParaRPr lang="en-US"/>
          </a:p>
        </c:txPr>
        <c:crossAx val="113154688"/>
        <c:crosses val="autoZero"/>
        <c:auto val="1"/>
        <c:lblAlgn val="ctr"/>
        <c:lblOffset val="100"/>
        <c:tickLblSkip val="1"/>
        <c:tickMarkSkip val="1"/>
        <c:noMultiLvlLbl val="0"/>
      </c:catAx>
      <c:valAx>
        <c:axId val="113154688"/>
        <c:scaling>
          <c:orientation val="minMax"/>
        </c:scaling>
        <c:delete val="0"/>
        <c:axPos val="l"/>
        <c:majorGridlines>
          <c:spPr>
            <a:ln w="4117">
              <a:solidFill>
                <a:srgbClr val="000000"/>
              </a:solidFill>
              <a:prstDash val="solid"/>
            </a:ln>
          </c:spPr>
        </c:majorGridlines>
        <c:numFmt formatCode="\$#,##0" sourceLinked="0"/>
        <c:majorTickMark val="out"/>
        <c:minorTickMark val="none"/>
        <c:tickLblPos val="nextTo"/>
        <c:spPr>
          <a:ln w="4117">
            <a:solidFill>
              <a:srgbClr val="000000"/>
            </a:solidFill>
            <a:prstDash val="solid"/>
          </a:ln>
        </c:spPr>
        <c:txPr>
          <a:bodyPr rot="0" vert="horz"/>
          <a:lstStyle/>
          <a:p>
            <a:pPr>
              <a:defRPr sz="746" b="0" i="0" u="none" strike="noStrike" baseline="0">
                <a:solidFill>
                  <a:srgbClr val="000000"/>
                </a:solidFill>
                <a:latin typeface="Arial"/>
                <a:ea typeface="Arial"/>
                <a:cs typeface="Arial"/>
              </a:defRPr>
            </a:pPr>
            <a:endParaRPr lang="en-US"/>
          </a:p>
        </c:txPr>
        <c:crossAx val="112569344"/>
        <c:crosses val="autoZero"/>
        <c:crossBetween val="between"/>
      </c:valAx>
      <c:spPr>
        <a:noFill/>
        <a:ln w="32938">
          <a:noFill/>
        </a:ln>
      </c:spPr>
    </c:plotArea>
    <c:plotVisOnly val="1"/>
    <c:dispBlanksAs val="gap"/>
    <c:showDLblsOverMax val="0"/>
  </c:chart>
  <c:spPr>
    <a:noFill/>
    <a:ln>
      <a:noFill/>
    </a:ln>
  </c:spPr>
  <c:txPr>
    <a:bodyPr/>
    <a:lstStyle/>
    <a:p>
      <a:pPr>
        <a:defRPr sz="681"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637362637362636"/>
          <c:y val="0.3574074074074074"/>
          <c:w val="0.12857142857142856"/>
          <c:h val="0.21666666666666667"/>
        </c:manualLayout>
      </c:layout>
      <c:pieChart>
        <c:varyColors val="1"/>
        <c:ser>
          <c:idx val="0"/>
          <c:order val="0"/>
          <c:spPr>
            <a:solidFill>
              <a:srgbClr val="9999FF"/>
            </a:solidFill>
            <a:ln w="36213">
              <a:solidFill>
                <a:srgbClr val="000000"/>
              </a:solidFill>
              <a:prstDash val="solid"/>
            </a:ln>
          </c:spPr>
          <c:dPt>
            <c:idx val="0"/>
            <c:bubble3D val="0"/>
            <c:spPr>
              <a:solidFill>
                <a:srgbClr val="99CCFF"/>
              </a:solidFill>
              <a:ln w="72427">
                <a:noFill/>
              </a:ln>
            </c:spPr>
          </c:dPt>
          <c:dPt>
            <c:idx val="1"/>
            <c:bubble3D val="0"/>
            <c:spPr>
              <a:solidFill>
                <a:srgbClr val="FFCC00"/>
              </a:solidFill>
              <a:ln w="72427">
                <a:noFill/>
              </a:ln>
            </c:spPr>
          </c:dPt>
          <c:dPt>
            <c:idx val="2"/>
            <c:bubble3D val="0"/>
            <c:spPr>
              <a:solidFill>
                <a:srgbClr val="808000"/>
              </a:solidFill>
              <a:ln w="72427">
                <a:noFill/>
              </a:ln>
            </c:spPr>
          </c:dPt>
          <c:dPt>
            <c:idx val="3"/>
            <c:bubble3D val="0"/>
            <c:spPr>
              <a:solidFill>
                <a:srgbClr val="660066"/>
              </a:solidFill>
              <a:ln w="72427">
                <a:noFill/>
              </a:ln>
            </c:spPr>
          </c:dPt>
          <c:dPt>
            <c:idx val="4"/>
            <c:bubble3D val="0"/>
            <c:spPr>
              <a:solidFill>
                <a:srgbClr val="CCFFCC"/>
              </a:solidFill>
              <a:ln w="72427">
                <a:noFill/>
              </a:ln>
            </c:spPr>
          </c:dPt>
          <c:dLbls>
            <c:dLbl>
              <c:idx val="0"/>
              <c:layout>
                <c:manualLayout>
                  <c:x val="-8.1377786926691894E-3"/>
                  <c:y val="6.7211398058317391E-3"/>
                </c:manualLayout>
              </c:layout>
              <c:tx>
                <c:rich>
                  <a:bodyPr/>
                  <a:lstStyle/>
                  <a:p>
                    <a:r>
                      <a:rPr lang="en-US"/>
                      <a:t>Meals &amp; Snacks $12.84 </a:t>
                    </a:r>
                  </a:p>
                </c:rich>
              </c:tx>
              <c:dLblPos val="bestFit"/>
              <c:showLegendKey val="0"/>
              <c:showVal val="0"/>
              <c:showCatName val="0"/>
              <c:showSerName val="0"/>
              <c:showPercent val="0"/>
              <c:showBubbleSize val="0"/>
            </c:dLbl>
            <c:dLbl>
              <c:idx val="1"/>
              <c:layout>
                <c:manualLayout>
                  <c:x val="-1.2769758732639163E-3"/>
                  <c:y val="-6.0154055158621791E-4"/>
                </c:manualLayout>
              </c:layout>
              <c:tx>
                <c:rich>
                  <a:bodyPr/>
                  <a:lstStyle/>
                  <a:p>
                    <a:r>
                      <a:rPr lang="en-US"/>
                      <a:t>Souvenir/Gifts $3.75</a:t>
                    </a:r>
                  </a:p>
                </c:rich>
              </c:tx>
              <c:dLblPos val="bestFit"/>
              <c:showLegendKey val="0"/>
              <c:showVal val="0"/>
              <c:showCatName val="0"/>
              <c:showSerName val="0"/>
              <c:showPercent val="0"/>
              <c:showBubbleSize val="0"/>
            </c:dLbl>
            <c:dLbl>
              <c:idx val="2"/>
              <c:layout>
                <c:manualLayout>
                  <c:x val="1.1203238451901448E-2"/>
                  <c:y val="1.0235929347036338E-2"/>
                </c:manualLayout>
              </c:layout>
              <c:tx>
                <c:rich>
                  <a:bodyPr/>
                  <a:lstStyle/>
                  <a:p>
                    <a:r>
                      <a:rPr lang="en-US"/>
                      <a:t>Transportation $3.55</a:t>
                    </a:r>
                  </a:p>
                </c:rich>
              </c:tx>
              <c:dLblPos val="bestFit"/>
              <c:showLegendKey val="0"/>
              <c:showVal val="0"/>
              <c:showCatName val="0"/>
              <c:showSerName val="0"/>
              <c:showPercent val="0"/>
              <c:showBubbleSize val="0"/>
            </c:dLbl>
            <c:dLbl>
              <c:idx val="3"/>
              <c:layout>
                <c:manualLayout>
                  <c:x val="7.775012460765519E-3"/>
                  <c:y val="5.8876171085301601E-3"/>
                </c:manualLayout>
              </c:layout>
              <c:tx>
                <c:rich>
                  <a:bodyPr/>
                  <a:lstStyle/>
                  <a:p>
                    <a:r>
                      <a:rPr lang="en-US"/>
                      <a:t>Lodging
$5.55</a:t>
                    </a:r>
                  </a:p>
                </c:rich>
              </c:tx>
              <c:dLblPos val="bestFit"/>
              <c:showLegendKey val="0"/>
              <c:showVal val="0"/>
              <c:showCatName val="0"/>
              <c:showSerName val="0"/>
              <c:showPercent val="0"/>
              <c:showBubbleSize val="0"/>
            </c:dLbl>
            <c:dLbl>
              <c:idx val="4"/>
              <c:layout>
                <c:manualLayout>
                  <c:x val="-1.8012962563819325E-2"/>
                  <c:y val="8.6779237344759529E-3"/>
                </c:manualLayout>
              </c:layout>
              <c:tx>
                <c:rich>
                  <a:bodyPr/>
                  <a:lstStyle/>
                  <a:p>
                    <a:r>
                      <a:rPr lang="en-US"/>
                      <a:t>Other
$4.16</a:t>
                    </a:r>
                  </a:p>
                </c:rich>
              </c:tx>
              <c:dLblPos val="bestFit"/>
              <c:showLegendKey val="0"/>
              <c:showVal val="0"/>
              <c:showCatName val="0"/>
              <c:showSerName val="0"/>
              <c:showPercent val="0"/>
              <c:showBubbleSize val="0"/>
            </c:dLbl>
            <c:spPr>
              <a:noFill/>
              <a:ln w="31265">
                <a:noFill/>
              </a:ln>
            </c:spPr>
            <c:txPr>
              <a:bodyPr/>
              <a:lstStyle/>
              <a:p>
                <a:pPr>
                  <a:defRPr sz="2216" b="1" i="0" u="none" strike="noStrike" baseline="0">
                    <a:solidFill>
                      <a:srgbClr val="333333"/>
                    </a:solidFill>
                    <a:latin typeface="Arial"/>
                    <a:ea typeface="Arial"/>
                    <a:cs typeface="Arial"/>
                  </a:defRPr>
                </a:pPr>
                <a:endParaRPr lang="en-US"/>
              </a:p>
            </c:txPr>
            <c:showLegendKey val="0"/>
            <c:showVal val="1"/>
            <c:showCatName val="1"/>
            <c:showSerName val="0"/>
            <c:showPercent val="0"/>
            <c:showBubbleSize val="0"/>
            <c:separator> </c:separator>
            <c:showLeaderLines val="0"/>
          </c:dLbls>
          <c:cat>
            <c:strRef>
              <c:f>Sheet1!$A$2:$A$6</c:f>
              <c:strCache>
                <c:ptCount val="5"/>
                <c:pt idx="0">
                  <c:v>Meals &amp; Snacks</c:v>
                </c:pt>
                <c:pt idx="1">
                  <c:v>Souvenir/Gifts</c:v>
                </c:pt>
                <c:pt idx="2">
                  <c:v>Transportation</c:v>
                </c:pt>
                <c:pt idx="3">
                  <c:v>Lodging</c:v>
                </c:pt>
                <c:pt idx="4">
                  <c:v>Other</c:v>
                </c:pt>
              </c:strCache>
            </c:strRef>
          </c:cat>
          <c:val>
            <c:numRef>
              <c:f>Sheet1!$B$2:$B$6</c:f>
              <c:numCache>
                <c:formatCode>"$"#,##0.00_);[Red]\("$"#,##0.00\)</c:formatCode>
                <c:ptCount val="5"/>
                <c:pt idx="0">
                  <c:v>10.88</c:v>
                </c:pt>
                <c:pt idx="1">
                  <c:v>2.5299999999999998</c:v>
                </c:pt>
                <c:pt idx="2">
                  <c:v>2.5299999999999998</c:v>
                </c:pt>
                <c:pt idx="3">
                  <c:v>3.41</c:v>
                </c:pt>
                <c:pt idx="4">
                  <c:v>1.67</c:v>
                </c:pt>
              </c:numCache>
            </c:numRef>
          </c:val>
        </c:ser>
        <c:dLbls>
          <c:showLegendKey val="0"/>
          <c:showVal val="1"/>
          <c:showCatName val="1"/>
          <c:showSerName val="0"/>
          <c:showPercent val="0"/>
          <c:showBubbleSize val="0"/>
          <c:separator> </c:separator>
          <c:showLeaderLines val="0"/>
        </c:dLbls>
        <c:firstSliceAng val="180"/>
      </c:pieChart>
      <c:spPr>
        <a:noFill/>
        <a:ln w="31265">
          <a:noFill/>
        </a:ln>
      </c:spPr>
    </c:plotArea>
    <c:plotVisOnly val="1"/>
    <c:dispBlanksAs val="zero"/>
    <c:showDLblsOverMax val="0"/>
  </c:chart>
  <c:spPr>
    <a:noFill/>
    <a:ln>
      <a:noFill/>
    </a:ln>
  </c:spPr>
  <c:txPr>
    <a:bodyPr/>
    <a:lstStyle/>
    <a:p>
      <a:pPr>
        <a:defRPr sz="1569"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332963374028859"/>
          <c:y val="0.23107569721115537"/>
          <c:w val="0.25638179800222038"/>
          <c:h val="0.46015936254980178"/>
        </c:manualLayout>
      </c:layout>
      <c:pieChart>
        <c:varyColors val="1"/>
        <c:ser>
          <c:idx val="0"/>
          <c:order val="0"/>
          <c:tx>
            <c:strRef>
              <c:f>Sheet1!$A$2</c:f>
              <c:strCache>
                <c:ptCount val="1"/>
              </c:strCache>
            </c:strRef>
          </c:tx>
          <c:spPr>
            <a:solidFill>
              <a:schemeClr val="accent6"/>
            </a:solidFill>
            <a:ln w="12568">
              <a:solidFill>
                <a:schemeClr val="tx1"/>
              </a:solidFill>
              <a:prstDash val="solid"/>
            </a:ln>
          </c:spPr>
          <c:explosion val="2"/>
          <c:dPt>
            <c:idx val="0"/>
            <c:bubble3D val="0"/>
            <c:spPr>
              <a:solidFill>
                <a:schemeClr val="accent6">
                  <a:lumMod val="50000"/>
                </a:schemeClr>
              </a:solidFill>
              <a:ln w="12568">
                <a:solidFill>
                  <a:schemeClr val="tx1"/>
                </a:solidFill>
                <a:prstDash val="solid"/>
              </a:ln>
            </c:spPr>
          </c:dPt>
          <c:dPt>
            <c:idx val="1"/>
            <c:bubble3D val="0"/>
          </c:dPt>
          <c:dPt>
            <c:idx val="2"/>
            <c:bubble3D val="0"/>
          </c:dPt>
          <c:dPt>
            <c:idx val="3"/>
            <c:bubble3D val="0"/>
          </c:dPt>
          <c:dPt>
            <c:idx val="4"/>
            <c:bubble3D val="0"/>
          </c:dPt>
          <c:dLbls>
            <c:dLbl>
              <c:idx val="0"/>
              <c:layout>
                <c:manualLayout>
                  <c:x val="-7.2763601079610496E-2"/>
                  <c:y val="-0.29691681335560416"/>
                </c:manualLayout>
              </c:layout>
              <c:tx>
                <c:rich>
                  <a:bodyPr/>
                  <a:lstStyle/>
                  <a:p>
                    <a:r>
                      <a:rPr lang="en-US"/>
                      <a:t>Yes
51.2%</a:t>
                    </a:r>
                  </a:p>
                </c:rich>
              </c:tx>
              <c:dLblPos val="bestFit"/>
              <c:showLegendKey val="0"/>
              <c:showVal val="0"/>
              <c:showCatName val="0"/>
              <c:showSerName val="0"/>
              <c:showPercent val="0"/>
              <c:showBubbleSize val="0"/>
            </c:dLbl>
            <c:dLbl>
              <c:idx val="1"/>
              <c:layout>
                <c:manualLayout>
                  <c:x val="5.6071579933528251E-2"/>
                  <c:y val="0.11505490810702594"/>
                </c:manualLayout>
              </c:layout>
              <c:tx>
                <c:rich>
                  <a:bodyPr/>
                  <a:lstStyle/>
                  <a:p>
                    <a:r>
                      <a:rPr lang="en-US"/>
                      <a:t>No
48.8%</a:t>
                    </a:r>
                  </a:p>
                </c:rich>
              </c:tx>
              <c:dLblPos val="bestFit"/>
              <c:showLegendKey val="0"/>
              <c:showVal val="0"/>
              <c:showCatName val="0"/>
              <c:showSerName val="0"/>
              <c:showPercent val="0"/>
              <c:showBubbleSize val="0"/>
            </c:dLbl>
            <c:dLbl>
              <c:idx val="2"/>
              <c:delete val="1"/>
            </c:dLbl>
            <c:dLbl>
              <c:idx val="3"/>
              <c:delete val="1"/>
            </c:dLbl>
            <c:dLbl>
              <c:idx val="4"/>
              <c:delete val="1"/>
            </c:dLbl>
            <c:spPr>
              <a:noFill/>
              <a:ln w="25400">
                <a:noFill/>
              </a:ln>
            </c:spPr>
            <c:txPr>
              <a:bodyPr/>
              <a:lstStyle/>
              <a:p>
                <a:pPr>
                  <a:defRPr sz="24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cat>
            <c:strRef>
              <c:f>Sheet1!$B$1:$F$1</c:f>
              <c:strCache>
                <c:ptCount val="2"/>
                <c:pt idx="0">
                  <c:v>Yes</c:v>
                </c:pt>
                <c:pt idx="1">
                  <c:v>No</c:v>
                </c:pt>
              </c:strCache>
            </c:strRef>
          </c:cat>
          <c:val>
            <c:numRef>
              <c:f>Sheet1!$B$2:$F$2</c:f>
              <c:numCache>
                <c:formatCode>"$"#,##0.00</c:formatCode>
                <c:ptCount val="5"/>
                <c:pt idx="0" formatCode="General">
                  <c:v>50</c:v>
                </c:pt>
                <c:pt idx="1">
                  <c:v>50</c:v>
                </c:pt>
              </c:numCache>
            </c:numRef>
          </c:val>
        </c:ser>
        <c:dLbls>
          <c:showLegendKey val="0"/>
          <c:showVal val="1"/>
          <c:showCatName val="0"/>
          <c:showSerName val="0"/>
          <c:showPercent val="0"/>
          <c:showBubbleSize val="0"/>
          <c:showLeaderLines val="0"/>
        </c:dLbls>
        <c:firstSliceAng val="140"/>
      </c:pieChart>
      <c:spPr>
        <a:noFill/>
        <a:ln w="25400">
          <a:noFill/>
        </a:ln>
      </c:spPr>
    </c:plotArea>
    <c:plotVisOnly val="1"/>
    <c:dispBlanksAs val="zero"/>
    <c:showDLblsOverMax val="0"/>
  </c:chart>
  <c:spPr>
    <a:noFill/>
    <a:ln>
      <a:noFill/>
    </a:ln>
  </c:spPr>
  <c:txPr>
    <a:bodyPr/>
    <a:lstStyle/>
    <a:p>
      <a:pPr>
        <a:defRPr sz="2152" b="1" i="0" u="none" strike="noStrike" baseline="0">
          <a:solidFill>
            <a:schemeClr val="tx1"/>
          </a:solidFill>
          <a:latin typeface="Fairfield LH Light"/>
          <a:ea typeface="Fairfield LH Light"/>
          <a:cs typeface="Fairfield LH Ligh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77" b="1" i="0" u="none" strike="noStrike" baseline="0">
                <a:solidFill>
                  <a:schemeClr val="tx2"/>
                </a:solidFill>
                <a:latin typeface="Arial"/>
                <a:ea typeface="Arial"/>
                <a:cs typeface="Arial"/>
              </a:defRPr>
            </a:pPr>
            <a:r>
              <a:rPr lang="en-US" dirty="0">
                <a:solidFill>
                  <a:srgbClr val="000099"/>
                </a:solidFill>
              </a:rPr>
              <a:t>Population by County, Total = ~900k </a:t>
            </a:r>
          </a:p>
        </c:rich>
      </c:tx>
      <c:layout>
        <c:manualLayout>
          <c:xMode val="edge"/>
          <c:yMode val="edge"/>
          <c:x val="0.34184239733629301"/>
          <c:y val="1.9639934533551555E-2"/>
        </c:manualLayout>
      </c:layout>
      <c:overlay val="0"/>
      <c:spPr>
        <a:noFill/>
        <a:ln w="43970">
          <a:noFill/>
        </a:ln>
      </c:spPr>
    </c:title>
    <c:autoTitleDeleted val="0"/>
    <c:plotArea>
      <c:layout>
        <c:manualLayout>
          <c:layoutTarget val="inner"/>
          <c:xMode val="edge"/>
          <c:yMode val="edge"/>
          <c:x val="0.44583808437856326"/>
          <c:y val="0.36554621848739494"/>
          <c:w val="0.10946408209806158"/>
          <c:h val="0.40336134453781514"/>
        </c:manualLayout>
      </c:layout>
      <c:pieChart>
        <c:varyColors val="1"/>
        <c:ser>
          <c:idx val="0"/>
          <c:order val="0"/>
          <c:tx>
            <c:strRef>
              <c:f>'using state averages'!$C$5</c:f>
              <c:strCache>
                <c:ptCount val="1"/>
                <c:pt idx="0">
                  <c:v>Pop.</c:v>
                </c:pt>
              </c:strCache>
            </c:strRef>
          </c:tx>
          <c:spPr>
            <a:solidFill>
              <a:srgbClr val="9999FF"/>
            </a:solidFill>
            <a:ln w="21985">
              <a:solidFill>
                <a:srgbClr val="000000"/>
              </a:solidFill>
              <a:prstDash val="solid"/>
            </a:ln>
          </c:spPr>
          <c:dPt>
            <c:idx val="0"/>
            <c:bubble3D val="0"/>
            <c:spPr>
              <a:solidFill>
                <a:schemeClr val="accent6"/>
              </a:solidFill>
              <a:ln w="21985">
                <a:solidFill>
                  <a:srgbClr val="000000"/>
                </a:solidFill>
                <a:prstDash val="solid"/>
              </a:ln>
            </c:spPr>
          </c:dPt>
          <c:dPt>
            <c:idx val="1"/>
            <c:bubble3D val="0"/>
            <c:spPr>
              <a:solidFill>
                <a:schemeClr val="accent6">
                  <a:lumMod val="50000"/>
                </a:schemeClr>
              </a:solidFill>
              <a:ln w="21985">
                <a:solidFill>
                  <a:srgbClr val="000000"/>
                </a:solidFill>
                <a:prstDash val="solid"/>
              </a:ln>
            </c:spPr>
          </c:dPt>
          <c:dPt>
            <c:idx val="2"/>
            <c:bubble3D val="0"/>
            <c:spPr>
              <a:solidFill>
                <a:schemeClr val="accent3"/>
              </a:solidFill>
              <a:ln>
                <a:solidFill>
                  <a:schemeClr val="tx1"/>
                </a:solidFill>
              </a:ln>
            </c:spPr>
          </c:dPt>
          <c:dLbls>
            <c:spPr>
              <a:noFill/>
              <a:ln w="43970">
                <a:noFill/>
              </a:ln>
            </c:spPr>
            <c:txPr>
              <a:bodyPr/>
              <a:lstStyle/>
              <a:p>
                <a:pPr>
                  <a:defRPr sz="1731"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1"/>
          </c:dLbls>
          <c:cat>
            <c:strRef>
              <c:f>'using state averages'!$B$6:$B$8</c:f>
              <c:strCache>
                <c:ptCount val="3"/>
                <c:pt idx="0">
                  <c:v>Kent</c:v>
                </c:pt>
                <c:pt idx="1">
                  <c:v>New Castle</c:v>
                </c:pt>
                <c:pt idx="2">
                  <c:v>Sussex</c:v>
                </c:pt>
              </c:strCache>
            </c:strRef>
          </c:cat>
          <c:val>
            <c:numRef>
              <c:f>'using state averages'!$C$6:$C$8</c:f>
              <c:numCache>
                <c:formatCode>#,##0</c:formatCode>
                <c:ptCount val="3"/>
                <c:pt idx="0">
                  <c:v>162916</c:v>
                </c:pt>
                <c:pt idx="1">
                  <c:v>538987</c:v>
                </c:pt>
                <c:pt idx="2">
                  <c:v>197870</c:v>
                </c:pt>
              </c:numCache>
            </c:numRef>
          </c:val>
        </c:ser>
        <c:dLbls>
          <c:showLegendKey val="0"/>
          <c:showVal val="1"/>
          <c:showCatName val="0"/>
          <c:showSerName val="0"/>
          <c:showPercent val="0"/>
          <c:showBubbleSize val="0"/>
          <c:showLeaderLines val="1"/>
        </c:dLbls>
        <c:firstSliceAng val="0"/>
      </c:pieChart>
      <c:spPr>
        <a:noFill/>
        <a:ln w="43970">
          <a:noFill/>
        </a:ln>
      </c:spPr>
    </c:plotArea>
    <c:legend>
      <c:legendPos val="r"/>
      <c:layout>
        <c:manualLayout>
          <c:xMode val="edge"/>
          <c:yMode val="edge"/>
          <c:x val="0.38312428734321552"/>
          <c:y val="0.90336134453781514"/>
          <c:w val="0.22919042189281641"/>
          <c:h val="0.10084033613445378"/>
        </c:manualLayout>
      </c:layout>
      <c:overlay val="0"/>
      <c:spPr>
        <a:solidFill>
          <a:srgbClr val="FFFFFF"/>
        </a:solidFill>
        <a:ln w="5496">
          <a:solidFill>
            <a:srgbClr val="000000"/>
          </a:solidFill>
          <a:prstDash val="solid"/>
        </a:ln>
      </c:spPr>
      <c:txPr>
        <a:bodyPr/>
        <a:lstStyle/>
        <a:p>
          <a:pPr>
            <a:defRPr sz="1593" b="1" i="0" u="none" strike="noStrike" baseline="0">
              <a:solidFill>
                <a:srgbClr val="000000"/>
              </a:solidFill>
              <a:latin typeface="Arial"/>
              <a:ea typeface="Arial"/>
              <a:cs typeface="Arial"/>
            </a:defRPr>
          </a:pPr>
          <a:endParaRPr lang="en-US"/>
        </a:p>
      </c:txPr>
    </c:legend>
    <c:plotVisOnly val="1"/>
    <c:dispBlanksAs val="zero"/>
    <c:showDLblsOverMax val="0"/>
  </c:chart>
  <c:spPr>
    <a:noFill/>
    <a:ln>
      <a:noFill/>
    </a:ln>
  </c:spPr>
  <c:txPr>
    <a:bodyPr/>
    <a:lstStyle/>
    <a:p>
      <a:pPr>
        <a:defRPr sz="1731" b="1"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950" b="1" i="0" u="none" strike="noStrike" baseline="0">
                <a:solidFill>
                  <a:srgbClr val="000099"/>
                </a:solidFill>
                <a:latin typeface="Arial"/>
                <a:ea typeface="Arial"/>
                <a:cs typeface="Arial"/>
              </a:defRPr>
            </a:pPr>
            <a:r>
              <a:rPr lang="en-US">
                <a:solidFill>
                  <a:srgbClr val="000099"/>
                </a:solidFill>
              </a:rPr>
              <a:t>Resident Income Total Orgs &amp; Audiences = $112.3m</a:t>
            </a:r>
          </a:p>
        </c:rich>
      </c:tx>
      <c:layout>
        <c:manualLayout>
          <c:xMode val="edge"/>
          <c:yMode val="edge"/>
          <c:x val="0.27857935627081021"/>
          <c:y val="1.9639934533551555E-2"/>
        </c:manualLayout>
      </c:layout>
      <c:overlay val="0"/>
      <c:spPr>
        <a:noFill/>
        <a:ln w="41271">
          <a:noFill/>
        </a:ln>
      </c:spPr>
    </c:title>
    <c:autoTitleDeleted val="0"/>
    <c:plotArea>
      <c:layout>
        <c:manualLayout>
          <c:layoutTarget val="inner"/>
          <c:xMode val="edge"/>
          <c:yMode val="edge"/>
          <c:x val="0.43764172335600909"/>
          <c:y val="0.34630350194552528"/>
          <c:w val="0.12471655328798185"/>
          <c:h val="0.42801556420233461"/>
        </c:manualLayout>
      </c:layout>
      <c:pieChart>
        <c:varyColors val="1"/>
        <c:ser>
          <c:idx val="0"/>
          <c:order val="0"/>
          <c:tx>
            <c:strRef>
              <c:f>'using state averages'!$E$24</c:f>
              <c:strCache>
                <c:ptCount val="1"/>
                <c:pt idx="0">
                  <c:v>Res. Inc</c:v>
                </c:pt>
              </c:strCache>
            </c:strRef>
          </c:tx>
          <c:spPr>
            <a:solidFill>
              <a:srgbClr val="9999FF"/>
            </a:solidFill>
            <a:ln w="20636">
              <a:solidFill>
                <a:srgbClr val="000000"/>
              </a:solidFill>
              <a:prstDash val="solid"/>
            </a:ln>
          </c:spPr>
          <c:dPt>
            <c:idx val="0"/>
            <c:bubble3D val="0"/>
            <c:spPr>
              <a:solidFill>
                <a:schemeClr val="accent6"/>
              </a:solidFill>
              <a:ln w="20636">
                <a:solidFill>
                  <a:srgbClr val="000000"/>
                </a:solidFill>
                <a:prstDash val="solid"/>
              </a:ln>
            </c:spPr>
          </c:dPt>
          <c:dPt>
            <c:idx val="1"/>
            <c:bubble3D val="0"/>
            <c:spPr>
              <a:solidFill>
                <a:schemeClr val="accent6">
                  <a:lumMod val="50000"/>
                </a:schemeClr>
              </a:solidFill>
              <a:ln w="20636">
                <a:solidFill>
                  <a:srgbClr val="000000"/>
                </a:solidFill>
                <a:prstDash val="solid"/>
              </a:ln>
            </c:spPr>
          </c:dPt>
          <c:dPt>
            <c:idx val="2"/>
            <c:bubble3D val="0"/>
            <c:spPr>
              <a:solidFill>
                <a:schemeClr val="accent3"/>
              </a:solidFill>
              <a:ln w="20636">
                <a:solidFill>
                  <a:srgbClr val="000000"/>
                </a:solidFill>
                <a:prstDash val="solid"/>
              </a:ln>
            </c:spPr>
          </c:dPt>
          <c:dLbls>
            <c:spPr>
              <a:noFill/>
              <a:ln w="41271">
                <a:noFill/>
              </a:ln>
            </c:spPr>
            <c:txPr>
              <a:bodyPr/>
              <a:lstStyle/>
              <a:p>
                <a:pPr>
                  <a:defRPr sz="1625"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1"/>
          </c:dLbls>
          <c:cat>
            <c:strRef>
              <c:f>'using state averages'!$B$25:$B$27</c:f>
              <c:strCache>
                <c:ptCount val="3"/>
                <c:pt idx="0">
                  <c:v>Kent</c:v>
                </c:pt>
                <c:pt idx="1">
                  <c:v>New Castle</c:v>
                </c:pt>
                <c:pt idx="2">
                  <c:v>Sussex</c:v>
                </c:pt>
              </c:strCache>
            </c:strRef>
          </c:cat>
          <c:val>
            <c:numRef>
              <c:f>'using state averages'!$E$25:$E$27</c:f>
              <c:numCache>
                <c:formatCode>_("$"* #,##0_);_("$"* \(#,##0\);_("$"* "-"??_);_(@_)</c:formatCode>
                <c:ptCount val="3"/>
                <c:pt idx="0">
                  <c:v>32431828.852497999</c:v>
                </c:pt>
                <c:pt idx="1">
                  <c:v>69549450.03837201</c:v>
                </c:pt>
                <c:pt idx="2">
                  <c:v>10367252.084209999</c:v>
                </c:pt>
              </c:numCache>
            </c:numRef>
          </c:val>
        </c:ser>
        <c:dLbls>
          <c:showLegendKey val="0"/>
          <c:showVal val="1"/>
          <c:showCatName val="0"/>
          <c:showSerName val="0"/>
          <c:showPercent val="0"/>
          <c:showBubbleSize val="0"/>
          <c:showLeaderLines val="1"/>
        </c:dLbls>
        <c:firstSliceAng val="0"/>
      </c:pieChart>
      <c:spPr>
        <a:noFill/>
        <a:ln w="41271">
          <a:noFill/>
        </a:ln>
      </c:spPr>
    </c:plotArea>
    <c:legend>
      <c:legendPos val="r"/>
      <c:layout>
        <c:manualLayout>
          <c:xMode val="edge"/>
          <c:yMode val="edge"/>
          <c:x val="0.39002267573696148"/>
          <c:y val="0.91050583657587547"/>
          <c:w val="0.21882086167800455"/>
          <c:h val="9.3385214007782102E-2"/>
        </c:manualLayout>
      </c:layout>
      <c:overlay val="0"/>
      <c:spPr>
        <a:solidFill>
          <a:srgbClr val="FFFFFF"/>
        </a:solidFill>
        <a:ln w="5159">
          <a:solidFill>
            <a:srgbClr val="000000"/>
          </a:solidFill>
          <a:prstDash val="solid"/>
        </a:ln>
      </c:spPr>
      <c:txPr>
        <a:bodyPr/>
        <a:lstStyle/>
        <a:p>
          <a:pPr>
            <a:defRPr sz="1495" b="0" i="0" u="none" strike="noStrike" baseline="0">
              <a:solidFill>
                <a:srgbClr val="000000"/>
              </a:solidFill>
              <a:latin typeface="Arial"/>
              <a:ea typeface="Arial"/>
              <a:cs typeface="Arial"/>
            </a:defRPr>
          </a:pPr>
          <a:endParaRPr lang="en-US"/>
        </a:p>
      </c:txPr>
    </c:legend>
    <c:plotVisOnly val="1"/>
    <c:dispBlanksAs val="zero"/>
    <c:showDLblsOverMax val="0"/>
  </c:chart>
  <c:spPr>
    <a:noFill/>
    <a:ln>
      <a:noFill/>
    </a:ln>
  </c:spPr>
  <c:txPr>
    <a:bodyPr/>
    <a:lstStyle/>
    <a:p>
      <a:pPr>
        <a:defRPr sz="1625"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950" b="1" i="0" u="none" strike="noStrike" baseline="0">
                <a:solidFill>
                  <a:srgbClr val="000099"/>
                </a:solidFill>
                <a:latin typeface="Arial"/>
                <a:ea typeface="Arial"/>
                <a:cs typeface="Arial"/>
              </a:defRPr>
            </a:pPr>
            <a:r>
              <a:rPr lang="en-US" dirty="0">
                <a:solidFill>
                  <a:srgbClr val="000099"/>
                </a:solidFill>
              </a:rPr>
              <a:t>Resident Income Total Direct Impact = $83.8m</a:t>
            </a:r>
          </a:p>
        </c:rich>
      </c:tx>
      <c:layout>
        <c:manualLayout>
          <c:xMode val="edge"/>
          <c:yMode val="edge"/>
          <c:x val="0.30521642619311878"/>
          <c:y val="1.9639934533551555E-2"/>
        </c:manualLayout>
      </c:layout>
      <c:overlay val="0"/>
      <c:spPr>
        <a:noFill/>
        <a:ln w="41272">
          <a:noFill/>
        </a:ln>
      </c:spPr>
    </c:title>
    <c:autoTitleDeleted val="0"/>
    <c:plotArea>
      <c:layout>
        <c:manualLayout>
          <c:layoutTarget val="inner"/>
          <c:xMode val="edge"/>
          <c:yMode val="edge"/>
          <c:x val="0.44171122994652406"/>
          <c:y val="0.35019455252918286"/>
          <c:w val="0.11657754010695187"/>
          <c:h val="0.42412451361867703"/>
        </c:manualLayout>
      </c:layout>
      <c:pieChart>
        <c:varyColors val="1"/>
        <c:ser>
          <c:idx val="0"/>
          <c:order val="0"/>
          <c:tx>
            <c:strRef>
              <c:f>'using state averages'!$E$10</c:f>
              <c:strCache>
                <c:ptCount val="1"/>
                <c:pt idx="0">
                  <c:v>Res. Inc</c:v>
                </c:pt>
              </c:strCache>
            </c:strRef>
          </c:tx>
          <c:spPr>
            <a:solidFill>
              <a:schemeClr val="accent3"/>
            </a:solidFill>
            <a:ln w="20636">
              <a:solidFill>
                <a:srgbClr val="000000"/>
              </a:solidFill>
              <a:prstDash val="solid"/>
            </a:ln>
          </c:spPr>
          <c:dPt>
            <c:idx val="0"/>
            <c:bubble3D val="0"/>
            <c:spPr>
              <a:solidFill>
                <a:schemeClr val="accent6"/>
              </a:solidFill>
              <a:ln w="20636">
                <a:solidFill>
                  <a:srgbClr val="000000"/>
                </a:solidFill>
                <a:prstDash val="solid"/>
              </a:ln>
            </c:spPr>
          </c:dPt>
          <c:dPt>
            <c:idx val="1"/>
            <c:bubble3D val="0"/>
            <c:spPr>
              <a:solidFill>
                <a:schemeClr val="accent6">
                  <a:lumMod val="50000"/>
                </a:schemeClr>
              </a:solidFill>
              <a:ln w="20636">
                <a:solidFill>
                  <a:srgbClr val="000000"/>
                </a:solidFill>
                <a:prstDash val="solid"/>
              </a:ln>
            </c:spPr>
          </c:dPt>
          <c:dPt>
            <c:idx val="2"/>
            <c:bubble3D val="0"/>
          </c:dPt>
          <c:dLbls>
            <c:spPr>
              <a:noFill/>
              <a:ln w="41272">
                <a:noFill/>
              </a:ln>
            </c:spPr>
            <c:txPr>
              <a:bodyPr/>
              <a:lstStyle/>
              <a:p>
                <a:pPr>
                  <a:defRPr sz="1625"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1"/>
          </c:dLbls>
          <c:cat>
            <c:strRef>
              <c:f>'using state averages'!$B$11:$B$13</c:f>
              <c:strCache>
                <c:ptCount val="3"/>
                <c:pt idx="0">
                  <c:v>Kent</c:v>
                </c:pt>
                <c:pt idx="1">
                  <c:v>New Castle</c:v>
                </c:pt>
                <c:pt idx="2">
                  <c:v>Sussex</c:v>
                </c:pt>
              </c:strCache>
            </c:strRef>
          </c:cat>
          <c:val>
            <c:numRef>
              <c:f>'using state averages'!$E$11:$E$13</c:f>
              <c:numCache>
                <c:formatCode>_("$"* #,##0_);_("$"* \(#,##0\);_("$"* "-"??_);_(@_)</c:formatCode>
                <c:ptCount val="3"/>
                <c:pt idx="0">
                  <c:v>28734690.929889999</c:v>
                </c:pt>
                <c:pt idx="1">
                  <c:v>51786881.985300004</c:v>
                </c:pt>
                <c:pt idx="2">
                  <c:v>3312146.7871899996</c:v>
                </c:pt>
              </c:numCache>
            </c:numRef>
          </c:val>
        </c:ser>
        <c:dLbls>
          <c:showLegendKey val="0"/>
          <c:showVal val="1"/>
          <c:showCatName val="0"/>
          <c:showSerName val="0"/>
          <c:showPercent val="0"/>
          <c:showBubbleSize val="0"/>
          <c:showLeaderLines val="1"/>
        </c:dLbls>
        <c:firstSliceAng val="0"/>
      </c:pieChart>
      <c:spPr>
        <a:noFill/>
        <a:ln w="41272">
          <a:noFill/>
        </a:ln>
      </c:spPr>
    </c:plotArea>
    <c:legend>
      <c:legendPos val="r"/>
      <c:layout>
        <c:manualLayout>
          <c:xMode val="edge"/>
          <c:yMode val="edge"/>
          <c:x val="0.39572190598785267"/>
          <c:y val="0.87511860623721249"/>
          <c:w val="0.20641711229946524"/>
          <c:h val="9.3385214007782102E-2"/>
        </c:manualLayout>
      </c:layout>
      <c:overlay val="0"/>
      <c:spPr>
        <a:solidFill>
          <a:srgbClr val="FFFFFF"/>
        </a:solidFill>
        <a:ln w="5159">
          <a:solidFill>
            <a:srgbClr val="000000"/>
          </a:solidFill>
          <a:prstDash val="solid"/>
        </a:ln>
      </c:spPr>
      <c:txPr>
        <a:bodyPr/>
        <a:lstStyle/>
        <a:p>
          <a:pPr>
            <a:defRPr sz="1495" b="0" i="0" u="none" strike="noStrike" baseline="0">
              <a:solidFill>
                <a:srgbClr val="000000"/>
              </a:solidFill>
              <a:latin typeface="Arial"/>
              <a:ea typeface="Arial"/>
              <a:cs typeface="Arial"/>
            </a:defRPr>
          </a:pPr>
          <a:endParaRPr lang="en-US"/>
        </a:p>
      </c:txPr>
    </c:legend>
    <c:plotVisOnly val="1"/>
    <c:dispBlanksAs val="zero"/>
    <c:showDLblsOverMax val="0"/>
  </c:chart>
  <c:spPr>
    <a:noFill/>
    <a:ln>
      <a:noFill/>
    </a:ln>
  </c:spPr>
  <c:txPr>
    <a:bodyPr/>
    <a:lstStyle/>
    <a:p>
      <a:pPr>
        <a:defRPr sz="1625"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000099"/>
                </a:solidFill>
                <a:latin typeface="Arial"/>
                <a:ea typeface="Arial"/>
                <a:cs typeface="Arial"/>
              </a:defRPr>
            </a:pPr>
            <a:r>
              <a:rPr lang="en-US" sz="2000" dirty="0">
                <a:solidFill>
                  <a:srgbClr val="000099"/>
                </a:solidFill>
              </a:rPr>
              <a:t>Local &amp; State Revenue by County</a:t>
            </a:r>
          </a:p>
        </c:rich>
      </c:tx>
      <c:layout>
        <c:manualLayout>
          <c:xMode val="edge"/>
          <c:yMode val="edge"/>
          <c:x val="0.2856114605596915"/>
          <c:y val="3.1903559295956077E-2"/>
        </c:manualLayout>
      </c:layout>
      <c:overlay val="0"/>
      <c:spPr>
        <a:noFill/>
        <a:ln w="24374">
          <a:noFill/>
        </a:ln>
      </c:spPr>
    </c:title>
    <c:autoTitleDeleted val="0"/>
    <c:plotArea>
      <c:layout>
        <c:manualLayout>
          <c:layoutTarget val="inner"/>
          <c:xMode val="edge"/>
          <c:yMode val="edge"/>
          <c:x val="0.10374331550802139"/>
          <c:y val="0.1906158357771261"/>
          <c:w val="0.88770053475935828"/>
          <c:h val="0.54252199413489732"/>
        </c:manualLayout>
      </c:layout>
      <c:barChart>
        <c:barDir val="col"/>
        <c:grouping val="clustered"/>
        <c:varyColors val="0"/>
        <c:ser>
          <c:idx val="0"/>
          <c:order val="0"/>
          <c:tx>
            <c:strRef>
              <c:f>'using state averages'!$F$24</c:f>
              <c:strCache>
                <c:ptCount val="1"/>
                <c:pt idx="0">
                  <c:v>Local Rev.</c:v>
                </c:pt>
              </c:strCache>
            </c:strRef>
          </c:tx>
          <c:spPr>
            <a:solidFill>
              <a:schemeClr val="accent6"/>
            </a:solidFill>
            <a:ln w="12187">
              <a:solidFill>
                <a:srgbClr val="000000"/>
              </a:solidFill>
              <a:prstDash val="solid"/>
            </a:ln>
          </c:spPr>
          <c:invertIfNegative val="0"/>
          <c:cat>
            <c:strRef>
              <c:f>'using state averages'!$B$25:$B$27</c:f>
              <c:strCache>
                <c:ptCount val="3"/>
                <c:pt idx="0">
                  <c:v>Kent</c:v>
                </c:pt>
                <c:pt idx="1">
                  <c:v>New Castle</c:v>
                </c:pt>
                <c:pt idx="2">
                  <c:v>Sussex</c:v>
                </c:pt>
              </c:strCache>
            </c:strRef>
          </c:cat>
          <c:val>
            <c:numRef>
              <c:f>'using state averages'!$F$25:$F$27</c:f>
              <c:numCache>
                <c:formatCode>_("$"* #,##0_);_("$"* \(#,##0\);_("$"* "-"??_);_(@_)</c:formatCode>
                <c:ptCount val="3"/>
                <c:pt idx="0">
                  <c:v>470034.78463599994</c:v>
                </c:pt>
                <c:pt idx="1">
                  <c:v>1055824.923624</c:v>
                </c:pt>
                <c:pt idx="2">
                  <c:v>178826.78404</c:v>
                </c:pt>
              </c:numCache>
            </c:numRef>
          </c:val>
        </c:ser>
        <c:ser>
          <c:idx val="1"/>
          <c:order val="1"/>
          <c:tx>
            <c:strRef>
              <c:f>'using state averages'!$G$24</c:f>
              <c:strCache>
                <c:ptCount val="1"/>
                <c:pt idx="0">
                  <c:v>State Rev.</c:v>
                </c:pt>
              </c:strCache>
            </c:strRef>
          </c:tx>
          <c:spPr>
            <a:solidFill>
              <a:schemeClr val="accent6">
                <a:lumMod val="50000"/>
              </a:schemeClr>
            </a:solidFill>
            <a:ln w="12187">
              <a:solidFill>
                <a:srgbClr val="000000"/>
              </a:solidFill>
              <a:prstDash val="solid"/>
            </a:ln>
          </c:spPr>
          <c:invertIfNegative val="0"/>
          <c:cat>
            <c:strRef>
              <c:f>'using state averages'!$B$25:$B$27</c:f>
              <c:strCache>
                <c:ptCount val="3"/>
                <c:pt idx="0">
                  <c:v>Kent</c:v>
                </c:pt>
                <c:pt idx="1">
                  <c:v>New Castle</c:v>
                </c:pt>
                <c:pt idx="2">
                  <c:v>Sussex</c:v>
                </c:pt>
              </c:strCache>
            </c:strRef>
          </c:cat>
          <c:val>
            <c:numRef>
              <c:f>'using state averages'!$G$25:$G$27</c:f>
              <c:numCache>
                <c:formatCode>_("$"* #,##0_);_("$"* \(#,##0\);_("$"* "-"??_);_(@_)</c:formatCode>
                <c:ptCount val="3"/>
                <c:pt idx="0">
                  <c:v>2335132.8509939997</c:v>
                </c:pt>
                <c:pt idx="1">
                  <c:v>5099388.6332360003</c:v>
                </c:pt>
                <c:pt idx="2">
                  <c:v>801245.46114999999</c:v>
                </c:pt>
              </c:numCache>
            </c:numRef>
          </c:val>
        </c:ser>
        <c:dLbls>
          <c:showLegendKey val="0"/>
          <c:showVal val="0"/>
          <c:showCatName val="0"/>
          <c:showSerName val="0"/>
          <c:showPercent val="0"/>
          <c:showBubbleSize val="0"/>
        </c:dLbls>
        <c:gapWidth val="150"/>
        <c:axId val="113516544"/>
        <c:axId val="113518080"/>
      </c:barChart>
      <c:catAx>
        <c:axId val="113516544"/>
        <c:scaling>
          <c:orientation val="minMax"/>
        </c:scaling>
        <c:delete val="0"/>
        <c:axPos val="b"/>
        <c:numFmt formatCode="General" sourceLinked="1"/>
        <c:majorTickMark val="out"/>
        <c:minorTickMark val="none"/>
        <c:tickLblPos val="nextTo"/>
        <c:spPr>
          <a:ln w="3047">
            <a:solidFill>
              <a:srgbClr val="000000"/>
            </a:solidFill>
            <a:prstDash val="solid"/>
          </a:ln>
        </c:spPr>
        <c:txPr>
          <a:bodyPr rot="-5400000" vert="horz"/>
          <a:lstStyle/>
          <a:p>
            <a:pPr>
              <a:defRPr sz="960" b="0" i="0" u="none" strike="noStrike" baseline="0">
                <a:solidFill>
                  <a:srgbClr val="000000"/>
                </a:solidFill>
                <a:latin typeface="Arial"/>
                <a:ea typeface="Arial"/>
                <a:cs typeface="Arial"/>
              </a:defRPr>
            </a:pPr>
            <a:endParaRPr lang="en-US"/>
          </a:p>
        </c:txPr>
        <c:crossAx val="113518080"/>
        <c:crosses val="autoZero"/>
        <c:auto val="1"/>
        <c:lblAlgn val="ctr"/>
        <c:lblOffset val="100"/>
        <c:tickMarkSkip val="1"/>
        <c:noMultiLvlLbl val="0"/>
      </c:catAx>
      <c:valAx>
        <c:axId val="113518080"/>
        <c:scaling>
          <c:orientation val="minMax"/>
        </c:scaling>
        <c:delete val="0"/>
        <c:axPos val="l"/>
        <c:majorGridlines>
          <c:spPr>
            <a:ln w="3047">
              <a:solidFill>
                <a:srgbClr val="000000"/>
              </a:solidFill>
              <a:prstDash val="solid"/>
            </a:ln>
          </c:spPr>
        </c:majorGridlines>
        <c:numFmt formatCode="_(&quot;$&quot;* #,##0_);_(&quot;$&quot;* \(#,##0\);_(&quot;$&quot;* &quot;-&quot;??_);_(@_)" sourceLinked="1"/>
        <c:majorTickMark val="out"/>
        <c:minorTickMark val="none"/>
        <c:tickLblPos val="nextTo"/>
        <c:spPr>
          <a:ln w="3047">
            <a:solidFill>
              <a:srgbClr val="000000"/>
            </a:solidFill>
            <a:prstDash val="solid"/>
          </a:ln>
        </c:spPr>
        <c:txPr>
          <a:bodyPr rot="0" vert="horz"/>
          <a:lstStyle/>
          <a:p>
            <a:pPr>
              <a:defRPr sz="960" b="0" i="0" u="none" strike="noStrike" baseline="0">
                <a:solidFill>
                  <a:srgbClr val="000000"/>
                </a:solidFill>
                <a:latin typeface="Arial"/>
                <a:ea typeface="Arial"/>
                <a:cs typeface="Arial"/>
              </a:defRPr>
            </a:pPr>
            <a:endParaRPr lang="en-US"/>
          </a:p>
        </c:txPr>
        <c:crossAx val="113516544"/>
        <c:crosses val="autoZero"/>
        <c:crossBetween val="between"/>
      </c:valAx>
      <c:dTable>
        <c:showHorzBorder val="1"/>
        <c:showVertBorder val="1"/>
        <c:showOutline val="1"/>
        <c:showKeys val="1"/>
        <c:spPr>
          <a:ln w="3047">
            <a:solidFill>
              <a:srgbClr val="000000"/>
            </a:solidFill>
            <a:prstDash val="solid"/>
          </a:ln>
        </c:spPr>
        <c:txPr>
          <a:bodyPr/>
          <a:lstStyle/>
          <a:p>
            <a:pPr rtl="0">
              <a:defRPr sz="960" b="0" i="0" u="none" strike="noStrike" baseline="0">
                <a:solidFill>
                  <a:srgbClr val="000000"/>
                </a:solidFill>
                <a:latin typeface="Arial"/>
                <a:ea typeface="Arial"/>
                <a:cs typeface="Arial"/>
              </a:defRPr>
            </a:pPr>
            <a:endParaRPr lang="en-US"/>
          </a:p>
        </c:txPr>
      </c:dTable>
      <c:spPr>
        <a:noFill/>
        <a:ln w="12187">
          <a:solidFill>
            <a:srgbClr val="FFFFFF"/>
          </a:solidFill>
          <a:prstDash val="solid"/>
        </a:ln>
      </c:spPr>
    </c:plotArea>
    <c:legend>
      <c:legendPos val="r"/>
      <c:layout>
        <c:manualLayout>
          <c:xMode val="edge"/>
          <c:yMode val="edge"/>
          <c:x val="0.45882352941176469"/>
          <c:y val="0.92668621700879761"/>
          <c:w val="0.17005347593582887"/>
          <c:h val="7.0381231671554259E-2"/>
        </c:manualLayout>
      </c:layout>
      <c:overlay val="0"/>
      <c:spPr>
        <a:solidFill>
          <a:srgbClr val="FFFFFF"/>
        </a:solidFill>
        <a:ln w="3047">
          <a:solidFill>
            <a:srgbClr val="000000"/>
          </a:solidFill>
          <a:prstDash val="solid"/>
        </a:ln>
      </c:spPr>
      <c:txPr>
        <a:bodyPr/>
        <a:lstStyle/>
        <a:p>
          <a:pPr>
            <a:defRPr sz="883" b="0"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960" b="0"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950" b="1" i="0" u="none" strike="noStrike" baseline="0">
                <a:solidFill>
                  <a:srgbClr val="000099"/>
                </a:solidFill>
                <a:latin typeface="Arial"/>
                <a:ea typeface="Arial"/>
                <a:cs typeface="Arial"/>
              </a:defRPr>
            </a:pPr>
            <a:r>
              <a:rPr lang="en-US" dirty="0">
                <a:solidFill>
                  <a:srgbClr val="000099"/>
                </a:solidFill>
              </a:rPr>
              <a:t>FTEs by County Total = 3,868</a:t>
            </a:r>
          </a:p>
        </c:rich>
      </c:tx>
      <c:layout>
        <c:manualLayout>
          <c:xMode val="edge"/>
          <c:yMode val="edge"/>
          <c:x val="0.37291897891231962"/>
          <c:y val="1.9639934533551555E-2"/>
        </c:manualLayout>
      </c:layout>
      <c:overlay val="0"/>
      <c:spPr>
        <a:noFill/>
        <a:ln w="41272">
          <a:noFill/>
        </a:ln>
      </c:spPr>
    </c:title>
    <c:autoTitleDeleted val="0"/>
    <c:plotArea>
      <c:layout>
        <c:manualLayout>
          <c:layoutTarget val="inner"/>
          <c:xMode val="edge"/>
          <c:yMode val="edge"/>
          <c:x val="0.44171122994652406"/>
          <c:y val="0.35019455252918286"/>
          <c:w val="0.11657754010695187"/>
          <c:h val="0.42412451361867703"/>
        </c:manualLayout>
      </c:layout>
      <c:pieChart>
        <c:varyColors val="1"/>
        <c:ser>
          <c:idx val="0"/>
          <c:order val="0"/>
          <c:tx>
            <c:strRef>
              <c:f>'using state averages'!$D$24</c:f>
              <c:strCache>
                <c:ptCount val="1"/>
                <c:pt idx="0">
                  <c:v>FTE</c:v>
                </c:pt>
              </c:strCache>
            </c:strRef>
          </c:tx>
          <c:spPr>
            <a:solidFill>
              <a:srgbClr val="9999FF"/>
            </a:solidFill>
            <a:ln w="20636">
              <a:solidFill>
                <a:srgbClr val="000000"/>
              </a:solidFill>
              <a:prstDash val="solid"/>
            </a:ln>
          </c:spPr>
          <c:dPt>
            <c:idx val="0"/>
            <c:bubble3D val="0"/>
            <c:spPr>
              <a:solidFill>
                <a:schemeClr val="accent6"/>
              </a:solidFill>
              <a:ln w="20636">
                <a:solidFill>
                  <a:srgbClr val="000000"/>
                </a:solidFill>
                <a:prstDash val="solid"/>
              </a:ln>
            </c:spPr>
          </c:dPt>
          <c:dPt>
            <c:idx val="1"/>
            <c:bubble3D val="0"/>
            <c:spPr>
              <a:solidFill>
                <a:schemeClr val="accent6">
                  <a:lumMod val="50000"/>
                </a:schemeClr>
              </a:solidFill>
              <a:ln w="20636">
                <a:solidFill>
                  <a:srgbClr val="000000"/>
                </a:solidFill>
                <a:prstDash val="solid"/>
              </a:ln>
            </c:spPr>
          </c:dPt>
          <c:dPt>
            <c:idx val="2"/>
            <c:bubble3D val="0"/>
            <c:spPr>
              <a:solidFill>
                <a:schemeClr val="accent3"/>
              </a:solidFill>
              <a:ln w="20636">
                <a:solidFill>
                  <a:srgbClr val="000000"/>
                </a:solidFill>
                <a:prstDash val="solid"/>
              </a:ln>
            </c:spPr>
          </c:dPt>
          <c:dLbls>
            <c:spPr>
              <a:noFill/>
              <a:ln w="41272">
                <a:noFill/>
              </a:ln>
            </c:spPr>
            <c:txPr>
              <a:bodyPr/>
              <a:lstStyle/>
              <a:p>
                <a:pPr>
                  <a:defRPr sz="1625"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1"/>
          </c:dLbls>
          <c:cat>
            <c:strRef>
              <c:f>'using state averages'!$B$25:$B$27</c:f>
              <c:strCache>
                <c:ptCount val="3"/>
                <c:pt idx="0">
                  <c:v>Kent</c:v>
                </c:pt>
                <c:pt idx="1">
                  <c:v>New Castle</c:v>
                </c:pt>
                <c:pt idx="2">
                  <c:v>Sussex</c:v>
                </c:pt>
              </c:strCache>
            </c:strRef>
          </c:cat>
          <c:val>
            <c:numRef>
              <c:f>'using state averages'!$D$25:$D$27</c:f>
              <c:numCache>
                <c:formatCode>_(* #,##0_);_(* \(#,##0\);_(* "-"??_);_(@_)</c:formatCode>
                <c:ptCount val="3"/>
                <c:pt idx="0">
                  <c:v>1097.3351840400001</c:v>
                </c:pt>
                <c:pt idx="1">
                  <c:v>2399.0213773599999</c:v>
                </c:pt>
                <c:pt idx="2">
                  <c:v>378.13457059999996</c:v>
                </c:pt>
              </c:numCache>
            </c:numRef>
          </c:val>
        </c:ser>
        <c:dLbls>
          <c:showLegendKey val="0"/>
          <c:showVal val="1"/>
          <c:showCatName val="0"/>
          <c:showSerName val="0"/>
          <c:showPercent val="1"/>
          <c:showBubbleSize val="0"/>
          <c:showLeaderLines val="1"/>
        </c:dLbls>
        <c:firstSliceAng val="0"/>
      </c:pieChart>
      <c:spPr>
        <a:noFill/>
        <a:ln w="41272">
          <a:noFill/>
        </a:ln>
      </c:spPr>
    </c:plotArea>
    <c:legend>
      <c:legendPos val="r"/>
      <c:layout>
        <c:manualLayout>
          <c:xMode val="edge"/>
          <c:yMode val="edge"/>
          <c:x val="0.39659631846184923"/>
          <c:y val="0.86881939363878724"/>
          <c:w val="0.20641711229946524"/>
          <c:h val="9.3385214007782102E-2"/>
        </c:manualLayout>
      </c:layout>
      <c:overlay val="0"/>
      <c:spPr>
        <a:solidFill>
          <a:srgbClr val="FFFFFF"/>
        </a:solidFill>
        <a:ln w="5159">
          <a:solidFill>
            <a:srgbClr val="000000"/>
          </a:solidFill>
          <a:prstDash val="solid"/>
        </a:ln>
      </c:spPr>
      <c:txPr>
        <a:bodyPr/>
        <a:lstStyle/>
        <a:p>
          <a:pPr>
            <a:defRPr sz="1495" b="0" i="0" u="none" strike="noStrike" baseline="0">
              <a:solidFill>
                <a:srgbClr val="000000"/>
              </a:solidFill>
              <a:latin typeface="Arial"/>
              <a:ea typeface="Arial"/>
              <a:cs typeface="Arial"/>
            </a:defRPr>
          </a:pPr>
          <a:endParaRPr lang="en-US"/>
        </a:p>
      </c:txPr>
    </c:legend>
    <c:plotVisOnly val="1"/>
    <c:dispBlanksAs val="zero"/>
    <c:showDLblsOverMax val="0"/>
  </c:chart>
  <c:spPr>
    <a:noFill/>
    <a:ln>
      <a:noFill/>
    </a:ln>
  </c:spPr>
  <c:txPr>
    <a:bodyPr/>
    <a:lstStyle/>
    <a:p>
      <a:pPr>
        <a:defRPr sz="1625" b="0" i="0" u="none" strike="noStrike" baseline="0">
          <a:solidFill>
            <a:srgbClr val="000000"/>
          </a:solidFill>
          <a:latin typeface="Arial"/>
          <a:ea typeface="Arial"/>
          <a:cs typeface="Arial"/>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image" Target="../media/image11.png"/><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5426C0-4567-445B-992D-15B7A7779DBB}" type="doc">
      <dgm:prSet loTypeId="urn:microsoft.com/office/officeart/2005/8/layout/cycle2" loCatId="cycle" qsTypeId="urn:microsoft.com/office/officeart/2005/8/quickstyle/simple1#1" qsCatId="simple" csTypeId="urn:microsoft.com/office/officeart/2005/8/colors/accent1_2#1" csCatId="accent1" phldr="1"/>
      <dgm:spPr/>
      <dgm:t>
        <a:bodyPr/>
        <a:lstStyle/>
        <a:p>
          <a:endParaRPr lang="en-US"/>
        </a:p>
      </dgm:t>
    </dgm:pt>
    <dgm:pt modelId="{6956E5EC-CDD2-41F2-B45B-3F87AFE84D3B}">
      <dgm:prSet/>
      <dgm:spPr>
        <a:blipFill rotWithShape="0">
          <a:blip xmlns:r="http://schemas.openxmlformats.org/officeDocument/2006/relationships" r:embed="rId1"/>
          <a:stretch>
            <a:fillRect/>
          </a:stretch>
        </a:blipFill>
        <a:ln>
          <a:solidFill>
            <a:srgbClr val="92D050"/>
          </a:solidFill>
        </a:ln>
      </dgm:spPr>
      <dgm:t>
        <a:bodyPr/>
        <a:lstStyle/>
        <a:p>
          <a:endParaRPr lang="en-US" dirty="0"/>
        </a:p>
      </dgm:t>
    </dgm:pt>
    <dgm:pt modelId="{43AD058C-E180-4319-A09A-0E54F2F0FCD4}" type="parTrans" cxnId="{1852D9F3-C068-4EB9-86D8-8A19ADC6D218}">
      <dgm:prSet/>
      <dgm:spPr/>
      <dgm:t>
        <a:bodyPr/>
        <a:lstStyle/>
        <a:p>
          <a:endParaRPr lang="en-US"/>
        </a:p>
      </dgm:t>
    </dgm:pt>
    <dgm:pt modelId="{91EFD1A5-5B72-4CE7-94F2-E6D8AE307E35}" type="sibTrans" cxnId="{1852D9F3-C068-4EB9-86D8-8A19ADC6D218}">
      <dgm:prSet/>
      <dgm:spPr>
        <a:solidFill>
          <a:srgbClr val="0070C0"/>
        </a:solidFill>
        <a:scene3d>
          <a:camera prst="orthographicFront">
            <a:rot lat="0" lon="0" rev="0"/>
          </a:camera>
          <a:lightRig rig="threePt" dir="t"/>
        </a:scene3d>
      </dgm:spPr>
      <dgm:t>
        <a:bodyPr/>
        <a:lstStyle/>
        <a:p>
          <a:endParaRPr lang="en-US" dirty="0"/>
        </a:p>
      </dgm:t>
    </dgm:pt>
    <dgm:pt modelId="{3A93EE43-DADE-4DBC-9A7D-8CA79FD32397}">
      <dgm:prSet phldrT="[Text]"/>
      <dgm:spPr>
        <a:blipFill rotWithShape="0">
          <a:blip xmlns:r="http://schemas.openxmlformats.org/officeDocument/2006/relationships" r:embed="rId2"/>
          <a:stretch>
            <a:fillRect/>
          </a:stretch>
        </a:blipFill>
        <a:ln>
          <a:solidFill>
            <a:srgbClr val="92D050"/>
          </a:solidFill>
        </a:ln>
      </dgm:spPr>
      <dgm:t>
        <a:bodyPr/>
        <a:lstStyle/>
        <a:p>
          <a:r>
            <a:rPr lang="en-US" dirty="0" smtClean="0"/>
            <a:t> </a:t>
          </a:r>
          <a:endParaRPr lang="en-US" dirty="0"/>
        </a:p>
      </dgm:t>
    </dgm:pt>
    <dgm:pt modelId="{CD0736DD-2C90-419C-8667-E69375049648}" type="sibTrans" cxnId="{2E14E7FE-F2AC-4862-9BC9-7AB50E27C0E0}">
      <dgm:prSet/>
      <dgm:spPr>
        <a:solidFill>
          <a:srgbClr val="0070C0"/>
        </a:solidFill>
      </dgm:spPr>
      <dgm:t>
        <a:bodyPr/>
        <a:lstStyle/>
        <a:p>
          <a:endParaRPr lang="en-US" dirty="0"/>
        </a:p>
      </dgm:t>
    </dgm:pt>
    <dgm:pt modelId="{C2C038BF-1F84-4FE4-9C8E-0CBBD71693AE}" type="parTrans" cxnId="{2E14E7FE-F2AC-4862-9BC9-7AB50E27C0E0}">
      <dgm:prSet/>
      <dgm:spPr/>
      <dgm:t>
        <a:bodyPr/>
        <a:lstStyle/>
        <a:p>
          <a:endParaRPr lang="en-US"/>
        </a:p>
      </dgm:t>
    </dgm:pt>
    <dgm:pt modelId="{79D59DC6-F635-4874-9106-C44B9E7F26D1}">
      <dgm:prSet phldrT="[Text]"/>
      <dgm:spPr>
        <a:blipFill rotWithShape="0">
          <a:blip xmlns:r="http://schemas.openxmlformats.org/officeDocument/2006/relationships" r:embed="rId3"/>
          <a:stretch>
            <a:fillRect/>
          </a:stretch>
        </a:blipFill>
        <a:ln>
          <a:solidFill>
            <a:srgbClr val="92D050"/>
          </a:solidFill>
        </a:ln>
      </dgm:spPr>
      <dgm:t>
        <a:bodyPr/>
        <a:lstStyle/>
        <a:p>
          <a:r>
            <a:rPr lang="en-US" dirty="0" smtClean="0"/>
            <a:t> </a:t>
          </a:r>
          <a:endParaRPr lang="en-US" dirty="0"/>
        </a:p>
      </dgm:t>
    </dgm:pt>
    <dgm:pt modelId="{3C513360-B61E-453B-8D10-043096C5D199}" type="sibTrans" cxnId="{E4875B72-5F9A-4512-9036-93D69EED0567}">
      <dgm:prSet/>
      <dgm:spPr>
        <a:solidFill>
          <a:srgbClr val="0070C0"/>
        </a:solidFill>
      </dgm:spPr>
      <dgm:t>
        <a:bodyPr/>
        <a:lstStyle/>
        <a:p>
          <a:endParaRPr lang="en-US" dirty="0"/>
        </a:p>
      </dgm:t>
    </dgm:pt>
    <dgm:pt modelId="{090CC76F-890F-4F12-AAFD-43D3DEF80B38}" type="parTrans" cxnId="{E4875B72-5F9A-4512-9036-93D69EED0567}">
      <dgm:prSet/>
      <dgm:spPr/>
      <dgm:t>
        <a:bodyPr/>
        <a:lstStyle/>
        <a:p>
          <a:endParaRPr lang="en-US"/>
        </a:p>
      </dgm:t>
    </dgm:pt>
    <dgm:pt modelId="{62C1AE57-503E-4770-8665-2FB278E27C08}">
      <dgm:prSet phldrT="[Text]"/>
      <dgm:spPr>
        <a:blipFill rotWithShape="0">
          <a:blip xmlns:r="http://schemas.openxmlformats.org/officeDocument/2006/relationships" r:embed="rId4"/>
          <a:stretch>
            <a:fillRect/>
          </a:stretch>
        </a:blipFill>
        <a:ln>
          <a:solidFill>
            <a:srgbClr val="92D050"/>
          </a:solidFill>
        </a:ln>
      </dgm:spPr>
      <dgm:t>
        <a:bodyPr/>
        <a:lstStyle/>
        <a:p>
          <a:r>
            <a:rPr lang="en-US" dirty="0" smtClean="0"/>
            <a:t> </a:t>
          </a:r>
          <a:endParaRPr lang="en-US" dirty="0"/>
        </a:p>
      </dgm:t>
    </dgm:pt>
    <dgm:pt modelId="{BC2FA6A7-6A1A-4346-9E7B-14D3FC5FA385}" type="sibTrans" cxnId="{77450E94-8542-409E-B569-E328ABB42AB9}">
      <dgm:prSet/>
      <dgm:spPr>
        <a:solidFill>
          <a:srgbClr val="0070C0"/>
        </a:solidFill>
      </dgm:spPr>
      <dgm:t>
        <a:bodyPr/>
        <a:lstStyle/>
        <a:p>
          <a:endParaRPr lang="en-US" dirty="0"/>
        </a:p>
      </dgm:t>
    </dgm:pt>
    <dgm:pt modelId="{51D8B809-B5EC-4201-9B97-6EE3602888DA}" type="parTrans" cxnId="{77450E94-8542-409E-B569-E328ABB42AB9}">
      <dgm:prSet/>
      <dgm:spPr/>
      <dgm:t>
        <a:bodyPr/>
        <a:lstStyle/>
        <a:p>
          <a:endParaRPr lang="en-US"/>
        </a:p>
      </dgm:t>
    </dgm:pt>
    <dgm:pt modelId="{0804DC77-52EA-43C4-8EE2-8942759AEE91}">
      <dgm:prSet phldrT="[Text]"/>
      <dgm:spPr>
        <a:blipFill rotWithShape="0">
          <a:blip xmlns:r="http://schemas.openxmlformats.org/officeDocument/2006/relationships" r:embed="rId5"/>
          <a:stretch>
            <a:fillRect/>
          </a:stretch>
        </a:blipFill>
        <a:ln>
          <a:solidFill>
            <a:srgbClr val="92D050"/>
          </a:solidFill>
        </a:ln>
      </dgm:spPr>
      <dgm:t>
        <a:bodyPr/>
        <a:lstStyle/>
        <a:p>
          <a:r>
            <a:rPr lang="en-US" dirty="0" smtClean="0"/>
            <a:t> </a:t>
          </a:r>
          <a:endParaRPr lang="en-US" dirty="0"/>
        </a:p>
      </dgm:t>
    </dgm:pt>
    <dgm:pt modelId="{5950AA57-0C32-4485-89A5-9BF6B8E9B4EF}" type="sibTrans" cxnId="{F8E1A5F5-02A3-4198-B794-581D8B866EFC}">
      <dgm:prSet/>
      <dgm:spPr>
        <a:solidFill>
          <a:srgbClr val="0070C0"/>
        </a:solidFill>
      </dgm:spPr>
      <dgm:t>
        <a:bodyPr/>
        <a:lstStyle/>
        <a:p>
          <a:endParaRPr lang="en-US" dirty="0"/>
        </a:p>
      </dgm:t>
    </dgm:pt>
    <dgm:pt modelId="{AEE3CDA4-FDF3-47C3-9E2E-C9D713A35A69}" type="parTrans" cxnId="{F8E1A5F5-02A3-4198-B794-581D8B866EFC}">
      <dgm:prSet/>
      <dgm:spPr/>
      <dgm:t>
        <a:bodyPr/>
        <a:lstStyle/>
        <a:p>
          <a:endParaRPr lang="en-US"/>
        </a:p>
      </dgm:t>
    </dgm:pt>
    <dgm:pt modelId="{7D829D85-6DE6-443F-9D88-E34B4DD4FD61}">
      <dgm:prSet phldrT="[Text]"/>
      <dgm:spPr>
        <a:blipFill rotWithShape="0">
          <a:blip xmlns:r="http://schemas.openxmlformats.org/officeDocument/2006/relationships" r:embed="rId6"/>
          <a:stretch>
            <a:fillRect/>
          </a:stretch>
        </a:blipFill>
        <a:ln>
          <a:solidFill>
            <a:srgbClr val="92D050"/>
          </a:solidFill>
        </a:ln>
      </dgm:spPr>
      <dgm:t>
        <a:bodyPr/>
        <a:lstStyle/>
        <a:p>
          <a:r>
            <a:rPr lang="en-US" dirty="0" smtClean="0"/>
            <a:t> </a:t>
          </a:r>
          <a:endParaRPr lang="en-US" dirty="0"/>
        </a:p>
      </dgm:t>
    </dgm:pt>
    <dgm:pt modelId="{38185169-8398-4D38-813D-5072F71CEF0F}" type="sibTrans" cxnId="{D9045A27-4F90-4AD5-BB43-B29C23BB7661}">
      <dgm:prSet/>
      <dgm:spPr>
        <a:solidFill>
          <a:srgbClr val="0070C0"/>
        </a:solidFill>
        <a:ln cap="rnd"/>
      </dgm:spPr>
      <dgm:t>
        <a:bodyPr/>
        <a:lstStyle/>
        <a:p>
          <a:endParaRPr lang="en-US" dirty="0"/>
        </a:p>
      </dgm:t>
    </dgm:pt>
    <dgm:pt modelId="{69A545B1-C22C-4E78-A51D-FDD3CE912ED6}" type="parTrans" cxnId="{D9045A27-4F90-4AD5-BB43-B29C23BB7661}">
      <dgm:prSet/>
      <dgm:spPr/>
      <dgm:t>
        <a:bodyPr/>
        <a:lstStyle/>
        <a:p>
          <a:endParaRPr lang="en-US"/>
        </a:p>
      </dgm:t>
    </dgm:pt>
    <dgm:pt modelId="{A00D5E29-B84E-410D-B51F-B8EDE67BC653}" type="pres">
      <dgm:prSet presAssocID="{3F5426C0-4567-445B-992D-15B7A7779DBB}" presName="cycle" presStyleCnt="0">
        <dgm:presLayoutVars>
          <dgm:dir/>
          <dgm:resizeHandles val="exact"/>
        </dgm:presLayoutVars>
      </dgm:prSet>
      <dgm:spPr/>
      <dgm:t>
        <a:bodyPr/>
        <a:lstStyle/>
        <a:p>
          <a:endParaRPr lang="en-US"/>
        </a:p>
      </dgm:t>
    </dgm:pt>
    <dgm:pt modelId="{997A3F21-9AD2-4FFF-A9A4-29F71233DD6E}" type="pres">
      <dgm:prSet presAssocID="{7D829D85-6DE6-443F-9D88-E34B4DD4FD61}" presName="node" presStyleLbl="node1" presStyleIdx="0" presStyleCnt="6" custScaleX="93194" custScaleY="95253" custRadScaleRad="101407" custRadScaleInc="-15248">
        <dgm:presLayoutVars>
          <dgm:bulletEnabled val="1"/>
        </dgm:presLayoutVars>
      </dgm:prSet>
      <dgm:spPr/>
      <dgm:t>
        <a:bodyPr/>
        <a:lstStyle/>
        <a:p>
          <a:endParaRPr lang="en-US"/>
        </a:p>
      </dgm:t>
    </dgm:pt>
    <dgm:pt modelId="{A1E060B0-3709-4DEF-BC30-B37132965BD4}" type="pres">
      <dgm:prSet presAssocID="{38185169-8398-4D38-813D-5072F71CEF0F}" presName="sibTrans" presStyleLbl="sibTrans2D1" presStyleIdx="0" presStyleCnt="6" custScaleX="107486" custScaleY="105642"/>
      <dgm:spPr/>
      <dgm:t>
        <a:bodyPr/>
        <a:lstStyle/>
        <a:p>
          <a:endParaRPr lang="en-US"/>
        </a:p>
      </dgm:t>
    </dgm:pt>
    <dgm:pt modelId="{EE6E77E4-0504-4C99-B67C-83C952099ED2}" type="pres">
      <dgm:prSet presAssocID="{38185169-8398-4D38-813D-5072F71CEF0F}" presName="connectorText" presStyleLbl="sibTrans2D1" presStyleIdx="0" presStyleCnt="6"/>
      <dgm:spPr/>
      <dgm:t>
        <a:bodyPr/>
        <a:lstStyle/>
        <a:p>
          <a:endParaRPr lang="en-US"/>
        </a:p>
      </dgm:t>
    </dgm:pt>
    <dgm:pt modelId="{9A701B4A-E6CC-42D6-B566-113EFE01850A}" type="pres">
      <dgm:prSet presAssocID="{0804DC77-52EA-43C4-8EE2-8942759AEE91}" presName="node" presStyleLbl="node1" presStyleIdx="1" presStyleCnt="6" custScaleX="93194" custScaleY="95253" custRadScaleRad="138434" custRadScaleInc="2953">
        <dgm:presLayoutVars>
          <dgm:bulletEnabled val="1"/>
        </dgm:presLayoutVars>
      </dgm:prSet>
      <dgm:spPr/>
      <dgm:t>
        <a:bodyPr/>
        <a:lstStyle/>
        <a:p>
          <a:endParaRPr lang="en-US"/>
        </a:p>
      </dgm:t>
    </dgm:pt>
    <dgm:pt modelId="{0FC00F4A-F755-485B-81D6-53D499ABDBD2}" type="pres">
      <dgm:prSet presAssocID="{5950AA57-0C32-4485-89A5-9BF6B8E9B4EF}" presName="sibTrans" presStyleLbl="sibTrans2D1" presStyleIdx="1" presStyleCnt="6" custScaleX="111255"/>
      <dgm:spPr/>
      <dgm:t>
        <a:bodyPr/>
        <a:lstStyle/>
        <a:p>
          <a:endParaRPr lang="en-US"/>
        </a:p>
      </dgm:t>
    </dgm:pt>
    <dgm:pt modelId="{37C7824F-DCBD-4249-9E5B-446BE67362E1}" type="pres">
      <dgm:prSet presAssocID="{5950AA57-0C32-4485-89A5-9BF6B8E9B4EF}" presName="connectorText" presStyleLbl="sibTrans2D1" presStyleIdx="1" presStyleCnt="6"/>
      <dgm:spPr/>
      <dgm:t>
        <a:bodyPr/>
        <a:lstStyle/>
        <a:p>
          <a:endParaRPr lang="en-US"/>
        </a:p>
      </dgm:t>
    </dgm:pt>
    <dgm:pt modelId="{55E0BB03-C3A9-4CC3-87B7-A1641C1E0C83}" type="pres">
      <dgm:prSet presAssocID="{62C1AE57-503E-4770-8665-2FB278E27C08}" presName="node" presStyleLbl="node1" presStyleIdx="2" presStyleCnt="6" custScaleX="93194" custScaleY="95253" custRadScaleRad="147335" custRadScaleInc="-33023">
        <dgm:presLayoutVars>
          <dgm:bulletEnabled val="1"/>
        </dgm:presLayoutVars>
      </dgm:prSet>
      <dgm:spPr/>
      <dgm:t>
        <a:bodyPr/>
        <a:lstStyle/>
        <a:p>
          <a:endParaRPr lang="en-US"/>
        </a:p>
      </dgm:t>
    </dgm:pt>
    <dgm:pt modelId="{0A84B2D8-D26C-46A9-B119-A969B0414C5C}" type="pres">
      <dgm:prSet presAssocID="{BC2FA6A7-6A1A-4346-9E7B-14D3FC5FA385}" presName="sibTrans" presStyleLbl="sibTrans2D1" presStyleIdx="2" presStyleCnt="6"/>
      <dgm:spPr/>
      <dgm:t>
        <a:bodyPr/>
        <a:lstStyle/>
        <a:p>
          <a:endParaRPr lang="en-US"/>
        </a:p>
      </dgm:t>
    </dgm:pt>
    <dgm:pt modelId="{4A4CF7D2-6AB9-4EE3-B971-7D55D11767B8}" type="pres">
      <dgm:prSet presAssocID="{BC2FA6A7-6A1A-4346-9E7B-14D3FC5FA385}" presName="connectorText" presStyleLbl="sibTrans2D1" presStyleIdx="2" presStyleCnt="6"/>
      <dgm:spPr/>
      <dgm:t>
        <a:bodyPr/>
        <a:lstStyle/>
        <a:p>
          <a:endParaRPr lang="en-US"/>
        </a:p>
      </dgm:t>
    </dgm:pt>
    <dgm:pt modelId="{219F58EF-1C94-4586-8CCC-FEA522D278D9}" type="pres">
      <dgm:prSet presAssocID="{79D59DC6-F635-4874-9106-C44B9E7F26D1}" presName="node" presStyleLbl="node1" presStyleIdx="3" presStyleCnt="6" custScaleX="93194" custScaleY="95253" custRadScaleRad="94242" custRadScaleInc="-11846">
        <dgm:presLayoutVars>
          <dgm:bulletEnabled val="1"/>
        </dgm:presLayoutVars>
      </dgm:prSet>
      <dgm:spPr/>
      <dgm:t>
        <a:bodyPr/>
        <a:lstStyle/>
        <a:p>
          <a:endParaRPr lang="en-US"/>
        </a:p>
      </dgm:t>
    </dgm:pt>
    <dgm:pt modelId="{F54F59FC-2075-44EF-BA23-D4673A75771B}" type="pres">
      <dgm:prSet presAssocID="{3C513360-B61E-453B-8D10-043096C5D199}" presName="sibTrans" presStyleLbl="sibTrans2D1" presStyleIdx="3" presStyleCnt="6"/>
      <dgm:spPr/>
      <dgm:t>
        <a:bodyPr/>
        <a:lstStyle/>
        <a:p>
          <a:endParaRPr lang="en-US"/>
        </a:p>
      </dgm:t>
    </dgm:pt>
    <dgm:pt modelId="{45CC8BAD-55DE-4B9C-A6CF-772B7943FA06}" type="pres">
      <dgm:prSet presAssocID="{3C513360-B61E-453B-8D10-043096C5D199}" presName="connectorText" presStyleLbl="sibTrans2D1" presStyleIdx="3" presStyleCnt="6"/>
      <dgm:spPr/>
      <dgm:t>
        <a:bodyPr/>
        <a:lstStyle/>
        <a:p>
          <a:endParaRPr lang="en-US"/>
        </a:p>
      </dgm:t>
    </dgm:pt>
    <dgm:pt modelId="{A64A2D98-49E6-453E-993B-2C623EE46913}" type="pres">
      <dgm:prSet presAssocID="{3A93EE43-DADE-4DBC-9A7D-8CA79FD32397}" presName="node" presStyleLbl="node1" presStyleIdx="4" presStyleCnt="6" custScaleX="93194" custScaleY="95253" custRadScaleRad="129435" custRadScaleInc="33751">
        <dgm:presLayoutVars>
          <dgm:bulletEnabled val="1"/>
        </dgm:presLayoutVars>
      </dgm:prSet>
      <dgm:spPr/>
      <dgm:t>
        <a:bodyPr/>
        <a:lstStyle/>
        <a:p>
          <a:endParaRPr lang="en-US"/>
        </a:p>
      </dgm:t>
    </dgm:pt>
    <dgm:pt modelId="{18B73C88-77EE-4524-861C-94BA5F9C207F}" type="pres">
      <dgm:prSet presAssocID="{CD0736DD-2C90-419C-8667-E69375049648}" presName="sibTrans" presStyleLbl="sibTrans2D1" presStyleIdx="4" presStyleCnt="6" custScaleX="131508"/>
      <dgm:spPr/>
      <dgm:t>
        <a:bodyPr/>
        <a:lstStyle/>
        <a:p>
          <a:endParaRPr lang="en-US"/>
        </a:p>
      </dgm:t>
    </dgm:pt>
    <dgm:pt modelId="{E987BDD6-8225-428E-80DF-4E5D738602A6}" type="pres">
      <dgm:prSet presAssocID="{CD0736DD-2C90-419C-8667-E69375049648}" presName="connectorText" presStyleLbl="sibTrans2D1" presStyleIdx="4" presStyleCnt="6"/>
      <dgm:spPr/>
      <dgm:t>
        <a:bodyPr/>
        <a:lstStyle/>
        <a:p>
          <a:endParaRPr lang="en-US"/>
        </a:p>
      </dgm:t>
    </dgm:pt>
    <dgm:pt modelId="{7FB52F10-39BC-4A84-8CD8-D3423AB82DDA}" type="pres">
      <dgm:prSet presAssocID="{6956E5EC-CDD2-41F2-B45B-3F87AFE84D3B}" presName="node" presStyleLbl="node1" presStyleIdx="5" presStyleCnt="6" custScaleX="93194" custScaleY="95253" custRadScaleRad="143988" custRadScaleInc="-14695">
        <dgm:presLayoutVars>
          <dgm:bulletEnabled val="1"/>
        </dgm:presLayoutVars>
      </dgm:prSet>
      <dgm:spPr/>
      <dgm:t>
        <a:bodyPr/>
        <a:lstStyle/>
        <a:p>
          <a:endParaRPr lang="en-US"/>
        </a:p>
      </dgm:t>
    </dgm:pt>
    <dgm:pt modelId="{0CE9A445-AFED-4B5A-BE18-5FBEC5F6ED12}" type="pres">
      <dgm:prSet presAssocID="{91EFD1A5-5B72-4CE7-94F2-E6D8AE307E35}" presName="sibTrans" presStyleLbl="sibTrans2D1" presStyleIdx="5" presStyleCnt="6"/>
      <dgm:spPr/>
      <dgm:t>
        <a:bodyPr/>
        <a:lstStyle/>
        <a:p>
          <a:endParaRPr lang="en-US"/>
        </a:p>
      </dgm:t>
    </dgm:pt>
    <dgm:pt modelId="{B28856C6-BB93-4151-A55B-6AADB49157CB}" type="pres">
      <dgm:prSet presAssocID="{91EFD1A5-5B72-4CE7-94F2-E6D8AE307E35}" presName="connectorText" presStyleLbl="sibTrans2D1" presStyleIdx="5" presStyleCnt="6"/>
      <dgm:spPr/>
      <dgm:t>
        <a:bodyPr/>
        <a:lstStyle/>
        <a:p>
          <a:endParaRPr lang="en-US"/>
        </a:p>
      </dgm:t>
    </dgm:pt>
  </dgm:ptLst>
  <dgm:cxnLst>
    <dgm:cxn modelId="{70DA171B-59F8-4864-A819-81F91B7A92E1}" type="presOf" srcId="{3F5426C0-4567-445B-992D-15B7A7779DBB}" destId="{A00D5E29-B84E-410D-B51F-B8EDE67BC653}" srcOrd="0" destOrd="0" presId="urn:microsoft.com/office/officeart/2005/8/layout/cycle2"/>
    <dgm:cxn modelId="{4A9B4ED7-C49B-4043-AC55-AF272E455034}" type="presOf" srcId="{BC2FA6A7-6A1A-4346-9E7B-14D3FC5FA385}" destId="{4A4CF7D2-6AB9-4EE3-B971-7D55D11767B8}" srcOrd="1" destOrd="0" presId="urn:microsoft.com/office/officeart/2005/8/layout/cycle2"/>
    <dgm:cxn modelId="{D691CACC-24FA-4BFC-8BA1-7416F1B64467}" type="presOf" srcId="{CD0736DD-2C90-419C-8667-E69375049648}" destId="{E987BDD6-8225-428E-80DF-4E5D738602A6}" srcOrd="1" destOrd="0" presId="urn:microsoft.com/office/officeart/2005/8/layout/cycle2"/>
    <dgm:cxn modelId="{77450E94-8542-409E-B569-E328ABB42AB9}" srcId="{3F5426C0-4567-445B-992D-15B7A7779DBB}" destId="{62C1AE57-503E-4770-8665-2FB278E27C08}" srcOrd="2" destOrd="0" parTransId="{51D8B809-B5EC-4201-9B97-6EE3602888DA}" sibTransId="{BC2FA6A7-6A1A-4346-9E7B-14D3FC5FA385}"/>
    <dgm:cxn modelId="{5BEDBC1F-53DC-453E-BDFE-5DFD2802F903}" type="presOf" srcId="{5950AA57-0C32-4485-89A5-9BF6B8E9B4EF}" destId="{0FC00F4A-F755-485B-81D6-53D499ABDBD2}" srcOrd="0" destOrd="0" presId="urn:microsoft.com/office/officeart/2005/8/layout/cycle2"/>
    <dgm:cxn modelId="{55FC816B-521D-4660-B23B-5F4498010A47}" type="presOf" srcId="{38185169-8398-4D38-813D-5072F71CEF0F}" destId="{A1E060B0-3709-4DEF-BC30-B37132965BD4}" srcOrd="0" destOrd="0" presId="urn:microsoft.com/office/officeart/2005/8/layout/cycle2"/>
    <dgm:cxn modelId="{CACC8600-D50B-42D3-9BD7-38638E89C740}" type="presOf" srcId="{3C513360-B61E-453B-8D10-043096C5D199}" destId="{F54F59FC-2075-44EF-BA23-D4673A75771B}" srcOrd="0" destOrd="0" presId="urn:microsoft.com/office/officeart/2005/8/layout/cycle2"/>
    <dgm:cxn modelId="{8E9DAB2D-4240-46FF-AB3A-5B21A3E77C5F}" type="presOf" srcId="{3A93EE43-DADE-4DBC-9A7D-8CA79FD32397}" destId="{A64A2D98-49E6-453E-993B-2C623EE46913}" srcOrd="0" destOrd="0" presId="urn:microsoft.com/office/officeart/2005/8/layout/cycle2"/>
    <dgm:cxn modelId="{2D77FB92-AEBE-49BD-B97E-6F49CF6CD14D}" type="presOf" srcId="{CD0736DD-2C90-419C-8667-E69375049648}" destId="{18B73C88-77EE-4524-861C-94BA5F9C207F}" srcOrd="0" destOrd="0" presId="urn:microsoft.com/office/officeart/2005/8/layout/cycle2"/>
    <dgm:cxn modelId="{2E14E7FE-F2AC-4862-9BC9-7AB50E27C0E0}" srcId="{3F5426C0-4567-445B-992D-15B7A7779DBB}" destId="{3A93EE43-DADE-4DBC-9A7D-8CA79FD32397}" srcOrd="4" destOrd="0" parTransId="{C2C038BF-1F84-4FE4-9C8E-0CBBD71693AE}" sibTransId="{CD0736DD-2C90-419C-8667-E69375049648}"/>
    <dgm:cxn modelId="{E4875B72-5F9A-4512-9036-93D69EED0567}" srcId="{3F5426C0-4567-445B-992D-15B7A7779DBB}" destId="{79D59DC6-F635-4874-9106-C44B9E7F26D1}" srcOrd="3" destOrd="0" parTransId="{090CC76F-890F-4F12-AAFD-43D3DEF80B38}" sibTransId="{3C513360-B61E-453B-8D10-043096C5D199}"/>
    <dgm:cxn modelId="{44C1A1A4-C15D-4936-BAD0-78F62691B3A7}" type="presOf" srcId="{91EFD1A5-5B72-4CE7-94F2-E6D8AE307E35}" destId="{0CE9A445-AFED-4B5A-BE18-5FBEC5F6ED12}" srcOrd="0" destOrd="0" presId="urn:microsoft.com/office/officeart/2005/8/layout/cycle2"/>
    <dgm:cxn modelId="{0E98A522-B10C-47BF-891E-E1640BBD6CCF}" type="presOf" srcId="{3C513360-B61E-453B-8D10-043096C5D199}" destId="{45CC8BAD-55DE-4B9C-A6CF-772B7943FA06}" srcOrd="1" destOrd="0" presId="urn:microsoft.com/office/officeart/2005/8/layout/cycle2"/>
    <dgm:cxn modelId="{1852D9F3-C068-4EB9-86D8-8A19ADC6D218}" srcId="{3F5426C0-4567-445B-992D-15B7A7779DBB}" destId="{6956E5EC-CDD2-41F2-B45B-3F87AFE84D3B}" srcOrd="5" destOrd="0" parTransId="{43AD058C-E180-4319-A09A-0E54F2F0FCD4}" sibTransId="{91EFD1A5-5B72-4CE7-94F2-E6D8AE307E35}"/>
    <dgm:cxn modelId="{D9045A27-4F90-4AD5-BB43-B29C23BB7661}" srcId="{3F5426C0-4567-445B-992D-15B7A7779DBB}" destId="{7D829D85-6DE6-443F-9D88-E34B4DD4FD61}" srcOrd="0" destOrd="0" parTransId="{69A545B1-C22C-4E78-A51D-FDD3CE912ED6}" sibTransId="{38185169-8398-4D38-813D-5072F71CEF0F}"/>
    <dgm:cxn modelId="{E735DF06-CC4C-4DC0-B43B-C47C57327551}" type="presOf" srcId="{62C1AE57-503E-4770-8665-2FB278E27C08}" destId="{55E0BB03-C3A9-4CC3-87B7-A1641C1E0C83}" srcOrd="0" destOrd="0" presId="urn:microsoft.com/office/officeart/2005/8/layout/cycle2"/>
    <dgm:cxn modelId="{7EECF26A-B704-4641-84C8-133781515670}" type="presOf" srcId="{91EFD1A5-5B72-4CE7-94F2-E6D8AE307E35}" destId="{B28856C6-BB93-4151-A55B-6AADB49157CB}" srcOrd="1" destOrd="0" presId="urn:microsoft.com/office/officeart/2005/8/layout/cycle2"/>
    <dgm:cxn modelId="{1BD0E1D2-509B-4F1B-A738-0B8A5ED37EA9}" type="presOf" srcId="{5950AA57-0C32-4485-89A5-9BF6B8E9B4EF}" destId="{37C7824F-DCBD-4249-9E5B-446BE67362E1}" srcOrd="1" destOrd="0" presId="urn:microsoft.com/office/officeart/2005/8/layout/cycle2"/>
    <dgm:cxn modelId="{CBACF57F-868D-4C9C-999E-3071C492D7FF}" type="presOf" srcId="{79D59DC6-F635-4874-9106-C44B9E7F26D1}" destId="{219F58EF-1C94-4586-8CCC-FEA522D278D9}" srcOrd="0" destOrd="0" presId="urn:microsoft.com/office/officeart/2005/8/layout/cycle2"/>
    <dgm:cxn modelId="{F8E1A5F5-02A3-4198-B794-581D8B866EFC}" srcId="{3F5426C0-4567-445B-992D-15B7A7779DBB}" destId="{0804DC77-52EA-43C4-8EE2-8942759AEE91}" srcOrd="1" destOrd="0" parTransId="{AEE3CDA4-FDF3-47C3-9E2E-C9D713A35A69}" sibTransId="{5950AA57-0C32-4485-89A5-9BF6B8E9B4EF}"/>
    <dgm:cxn modelId="{53271BD2-3AE5-4055-B829-28CE88304057}" type="presOf" srcId="{38185169-8398-4D38-813D-5072F71CEF0F}" destId="{EE6E77E4-0504-4C99-B67C-83C952099ED2}" srcOrd="1" destOrd="0" presId="urn:microsoft.com/office/officeart/2005/8/layout/cycle2"/>
    <dgm:cxn modelId="{0C296AE0-3A05-4CE2-AD17-58A46C44DB9A}" type="presOf" srcId="{7D829D85-6DE6-443F-9D88-E34B4DD4FD61}" destId="{997A3F21-9AD2-4FFF-A9A4-29F71233DD6E}" srcOrd="0" destOrd="0" presId="urn:microsoft.com/office/officeart/2005/8/layout/cycle2"/>
    <dgm:cxn modelId="{F2489760-9032-4398-9FE1-624FED79037E}" type="presOf" srcId="{0804DC77-52EA-43C4-8EE2-8942759AEE91}" destId="{9A701B4A-E6CC-42D6-B566-113EFE01850A}" srcOrd="0" destOrd="0" presId="urn:microsoft.com/office/officeart/2005/8/layout/cycle2"/>
    <dgm:cxn modelId="{BB04BEB3-26C2-4960-A12E-24F2CD5720F3}" type="presOf" srcId="{BC2FA6A7-6A1A-4346-9E7B-14D3FC5FA385}" destId="{0A84B2D8-D26C-46A9-B119-A969B0414C5C}" srcOrd="0" destOrd="0" presId="urn:microsoft.com/office/officeart/2005/8/layout/cycle2"/>
    <dgm:cxn modelId="{D430AD81-7AF6-4DAE-A985-2EF3772E9E79}" type="presOf" srcId="{6956E5EC-CDD2-41F2-B45B-3F87AFE84D3B}" destId="{7FB52F10-39BC-4A84-8CD8-D3423AB82DDA}" srcOrd="0" destOrd="0" presId="urn:microsoft.com/office/officeart/2005/8/layout/cycle2"/>
    <dgm:cxn modelId="{796EECB0-94EF-4880-B106-2D758F11EC43}" type="presParOf" srcId="{A00D5E29-B84E-410D-B51F-B8EDE67BC653}" destId="{997A3F21-9AD2-4FFF-A9A4-29F71233DD6E}" srcOrd="0" destOrd="0" presId="urn:microsoft.com/office/officeart/2005/8/layout/cycle2"/>
    <dgm:cxn modelId="{167D05E2-A8D3-4427-B5BA-10405B916EE0}" type="presParOf" srcId="{A00D5E29-B84E-410D-B51F-B8EDE67BC653}" destId="{A1E060B0-3709-4DEF-BC30-B37132965BD4}" srcOrd="1" destOrd="0" presId="urn:microsoft.com/office/officeart/2005/8/layout/cycle2"/>
    <dgm:cxn modelId="{DC3241BA-6BE1-4C01-ADB4-88E178E586FA}" type="presParOf" srcId="{A1E060B0-3709-4DEF-BC30-B37132965BD4}" destId="{EE6E77E4-0504-4C99-B67C-83C952099ED2}" srcOrd="0" destOrd="0" presId="urn:microsoft.com/office/officeart/2005/8/layout/cycle2"/>
    <dgm:cxn modelId="{1FD456B8-E34D-4A56-A421-C6088E5DFE18}" type="presParOf" srcId="{A00D5E29-B84E-410D-B51F-B8EDE67BC653}" destId="{9A701B4A-E6CC-42D6-B566-113EFE01850A}" srcOrd="2" destOrd="0" presId="urn:microsoft.com/office/officeart/2005/8/layout/cycle2"/>
    <dgm:cxn modelId="{F5870321-68FB-4C50-94DF-47C96538D725}" type="presParOf" srcId="{A00D5E29-B84E-410D-B51F-B8EDE67BC653}" destId="{0FC00F4A-F755-485B-81D6-53D499ABDBD2}" srcOrd="3" destOrd="0" presId="urn:microsoft.com/office/officeart/2005/8/layout/cycle2"/>
    <dgm:cxn modelId="{22DA0542-5690-4E6C-957A-943A3EB94FA5}" type="presParOf" srcId="{0FC00F4A-F755-485B-81D6-53D499ABDBD2}" destId="{37C7824F-DCBD-4249-9E5B-446BE67362E1}" srcOrd="0" destOrd="0" presId="urn:microsoft.com/office/officeart/2005/8/layout/cycle2"/>
    <dgm:cxn modelId="{8115FD26-C816-41EF-8DFF-03F198510479}" type="presParOf" srcId="{A00D5E29-B84E-410D-B51F-B8EDE67BC653}" destId="{55E0BB03-C3A9-4CC3-87B7-A1641C1E0C83}" srcOrd="4" destOrd="0" presId="urn:microsoft.com/office/officeart/2005/8/layout/cycle2"/>
    <dgm:cxn modelId="{95E3C561-08C0-4DB0-9D15-94FCBB5EEC96}" type="presParOf" srcId="{A00D5E29-B84E-410D-B51F-B8EDE67BC653}" destId="{0A84B2D8-D26C-46A9-B119-A969B0414C5C}" srcOrd="5" destOrd="0" presId="urn:microsoft.com/office/officeart/2005/8/layout/cycle2"/>
    <dgm:cxn modelId="{176318CD-1098-45AB-9389-F8E0C57FF879}" type="presParOf" srcId="{0A84B2D8-D26C-46A9-B119-A969B0414C5C}" destId="{4A4CF7D2-6AB9-4EE3-B971-7D55D11767B8}" srcOrd="0" destOrd="0" presId="urn:microsoft.com/office/officeart/2005/8/layout/cycle2"/>
    <dgm:cxn modelId="{67EE3136-8594-4436-A6F6-2C9F40C83401}" type="presParOf" srcId="{A00D5E29-B84E-410D-B51F-B8EDE67BC653}" destId="{219F58EF-1C94-4586-8CCC-FEA522D278D9}" srcOrd="6" destOrd="0" presId="urn:microsoft.com/office/officeart/2005/8/layout/cycle2"/>
    <dgm:cxn modelId="{B199763B-FA71-446C-8B5D-6503BCFD5ABC}" type="presParOf" srcId="{A00D5E29-B84E-410D-B51F-B8EDE67BC653}" destId="{F54F59FC-2075-44EF-BA23-D4673A75771B}" srcOrd="7" destOrd="0" presId="urn:microsoft.com/office/officeart/2005/8/layout/cycle2"/>
    <dgm:cxn modelId="{E4361444-4851-4F2C-87D2-508936BAF62A}" type="presParOf" srcId="{F54F59FC-2075-44EF-BA23-D4673A75771B}" destId="{45CC8BAD-55DE-4B9C-A6CF-772B7943FA06}" srcOrd="0" destOrd="0" presId="urn:microsoft.com/office/officeart/2005/8/layout/cycle2"/>
    <dgm:cxn modelId="{C412EF60-0746-449A-84DA-80D1B08B8260}" type="presParOf" srcId="{A00D5E29-B84E-410D-B51F-B8EDE67BC653}" destId="{A64A2D98-49E6-453E-993B-2C623EE46913}" srcOrd="8" destOrd="0" presId="urn:microsoft.com/office/officeart/2005/8/layout/cycle2"/>
    <dgm:cxn modelId="{A527F55B-ECDA-4DC3-9DB1-D4EE0D17232B}" type="presParOf" srcId="{A00D5E29-B84E-410D-B51F-B8EDE67BC653}" destId="{18B73C88-77EE-4524-861C-94BA5F9C207F}" srcOrd="9" destOrd="0" presId="urn:microsoft.com/office/officeart/2005/8/layout/cycle2"/>
    <dgm:cxn modelId="{516D1357-8B8F-44E4-8035-60C24E8BA8C4}" type="presParOf" srcId="{18B73C88-77EE-4524-861C-94BA5F9C207F}" destId="{E987BDD6-8225-428E-80DF-4E5D738602A6}" srcOrd="0" destOrd="0" presId="urn:microsoft.com/office/officeart/2005/8/layout/cycle2"/>
    <dgm:cxn modelId="{FD4A4CF9-F707-488A-BECC-F4E9180692B3}" type="presParOf" srcId="{A00D5E29-B84E-410D-B51F-B8EDE67BC653}" destId="{7FB52F10-39BC-4A84-8CD8-D3423AB82DDA}" srcOrd="10" destOrd="0" presId="urn:microsoft.com/office/officeart/2005/8/layout/cycle2"/>
    <dgm:cxn modelId="{84863BF1-14D6-4D51-B65B-E3DA4B4FA6CC}" type="presParOf" srcId="{A00D5E29-B84E-410D-B51F-B8EDE67BC653}" destId="{0CE9A445-AFED-4B5A-BE18-5FBEC5F6ED12}" srcOrd="11" destOrd="0" presId="urn:microsoft.com/office/officeart/2005/8/layout/cycle2"/>
    <dgm:cxn modelId="{ADABA70A-4E8B-42BC-ACA1-860CFE4F2BF8}" type="presParOf" srcId="{0CE9A445-AFED-4B5A-BE18-5FBEC5F6ED12}" destId="{B28856C6-BB93-4151-A55B-6AADB49157C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A3F21-9AD2-4FFF-A9A4-29F71233DD6E}">
      <dsp:nvSpPr>
        <dsp:cNvPr id="0" name=""/>
        <dsp:cNvSpPr/>
      </dsp:nvSpPr>
      <dsp:spPr>
        <a:xfrm>
          <a:off x="2676764" y="24623"/>
          <a:ext cx="1112278" cy="1136852"/>
        </a:xfrm>
        <a:prstGeom prst="ellipse">
          <a:avLst/>
        </a:prstGeom>
        <a:blipFill rotWithShape="0">
          <a:blip xmlns:r="http://schemas.openxmlformats.org/officeDocument/2006/relationships" r:embed="rId1"/>
          <a:stretch>
            <a:fillRect/>
          </a:stretch>
        </a:blip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kern="1200" dirty="0" smtClean="0"/>
            <a:t> </a:t>
          </a:r>
          <a:endParaRPr lang="en-US" sz="4700" kern="1200" dirty="0"/>
        </a:p>
      </dsp:txBody>
      <dsp:txXfrm>
        <a:off x="2839653" y="191111"/>
        <a:ext cx="786500" cy="803876"/>
      </dsp:txXfrm>
    </dsp:sp>
    <dsp:sp modelId="{A1E060B0-3709-4DEF-BC30-B37132965BD4}">
      <dsp:nvSpPr>
        <dsp:cNvPr id="0" name=""/>
        <dsp:cNvSpPr/>
      </dsp:nvSpPr>
      <dsp:spPr>
        <a:xfrm rot="878965">
          <a:off x="4007124" y="677726"/>
          <a:ext cx="727324" cy="425535"/>
        </a:xfrm>
        <a:prstGeom prst="rightArrow">
          <a:avLst>
            <a:gd name="adj1" fmla="val 60000"/>
            <a:gd name="adj2" fmla="val 50000"/>
          </a:avLst>
        </a:prstGeom>
        <a:solidFill>
          <a:srgbClr val="0070C0"/>
        </a:solidFill>
        <a:ln cap="rnd">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4009199" y="746690"/>
        <a:ext cx="599664" cy="255321"/>
      </dsp:txXfrm>
    </dsp:sp>
    <dsp:sp modelId="{9A701B4A-E6CC-42D6-B566-113EFE01850A}">
      <dsp:nvSpPr>
        <dsp:cNvPr id="0" name=""/>
        <dsp:cNvSpPr/>
      </dsp:nvSpPr>
      <dsp:spPr>
        <a:xfrm>
          <a:off x="4989588" y="629199"/>
          <a:ext cx="1112278" cy="1136852"/>
        </a:xfrm>
        <a:prstGeom prst="ellipse">
          <a:avLst/>
        </a:prstGeom>
        <a:blipFill rotWithShape="0">
          <a:blip xmlns:r="http://schemas.openxmlformats.org/officeDocument/2006/relationships" r:embed="rId2"/>
          <a:stretch>
            <a:fillRect/>
          </a:stretch>
        </a:blip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kern="1200" dirty="0" smtClean="0"/>
            <a:t> </a:t>
          </a:r>
          <a:endParaRPr lang="en-US" sz="4700" kern="1200" dirty="0"/>
        </a:p>
      </dsp:txBody>
      <dsp:txXfrm>
        <a:off x="5152477" y="795687"/>
        <a:ext cx="786500" cy="803876"/>
      </dsp:txXfrm>
    </dsp:sp>
    <dsp:sp modelId="{0FC00F4A-F755-485B-81D6-53D499ABDBD2}">
      <dsp:nvSpPr>
        <dsp:cNvPr id="0" name=""/>
        <dsp:cNvSpPr/>
      </dsp:nvSpPr>
      <dsp:spPr>
        <a:xfrm rot="4895891">
          <a:off x="5404509" y="2038659"/>
          <a:ext cx="590371" cy="402809"/>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5456102" y="2059448"/>
        <a:ext cx="469528" cy="241685"/>
      </dsp:txXfrm>
    </dsp:sp>
    <dsp:sp modelId="{55E0BB03-C3A9-4CC3-87B7-A1641C1E0C83}">
      <dsp:nvSpPr>
        <dsp:cNvPr id="0" name=""/>
        <dsp:cNvSpPr/>
      </dsp:nvSpPr>
      <dsp:spPr>
        <a:xfrm>
          <a:off x="5301912" y="2743791"/>
          <a:ext cx="1112278" cy="1136852"/>
        </a:xfrm>
        <a:prstGeom prst="ellipse">
          <a:avLst/>
        </a:prstGeom>
        <a:blipFill rotWithShape="0">
          <a:blip xmlns:r="http://schemas.openxmlformats.org/officeDocument/2006/relationships" r:embed="rId3"/>
          <a:stretch>
            <a:fillRect/>
          </a:stretch>
        </a:blip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kern="1200" dirty="0" smtClean="0"/>
            <a:t> </a:t>
          </a:r>
          <a:endParaRPr lang="en-US" sz="4700" kern="1200" dirty="0"/>
        </a:p>
      </dsp:txBody>
      <dsp:txXfrm>
        <a:off x="5464801" y="2910279"/>
        <a:ext cx="786500" cy="803876"/>
      </dsp:txXfrm>
    </dsp:sp>
    <dsp:sp modelId="{0A84B2D8-D26C-46A9-B119-A969B0414C5C}">
      <dsp:nvSpPr>
        <dsp:cNvPr id="0" name=""/>
        <dsp:cNvSpPr/>
      </dsp:nvSpPr>
      <dsp:spPr>
        <a:xfrm rot="9710996">
          <a:off x="4322966" y="3493701"/>
          <a:ext cx="734188" cy="402809"/>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4440803" y="3555441"/>
        <a:ext cx="613345" cy="241685"/>
      </dsp:txXfrm>
    </dsp:sp>
    <dsp:sp modelId="{219F58EF-1C94-4586-8CCC-FEA522D278D9}">
      <dsp:nvSpPr>
        <dsp:cNvPr id="0" name=""/>
        <dsp:cNvSpPr/>
      </dsp:nvSpPr>
      <dsp:spPr>
        <a:xfrm>
          <a:off x="2926440" y="3522513"/>
          <a:ext cx="1112278" cy="1136852"/>
        </a:xfrm>
        <a:prstGeom prst="ellipse">
          <a:avLst/>
        </a:prstGeom>
        <a:blipFill rotWithShape="0">
          <a:blip xmlns:r="http://schemas.openxmlformats.org/officeDocument/2006/relationships" r:embed="rId4"/>
          <a:stretch>
            <a:fillRect/>
          </a:stretch>
        </a:blip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kern="1200" dirty="0" smtClean="0"/>
            <a:t> </a:t>
          </a:r>
          <a:endParaRPr lang="en-US" sz="4700" kern="1200" dirty="0"/>
        </a:p>
      </dsp:txBody>
      <dsp:txXfrm>
        <a:off x="3089329" y="3689001"/>
        <a:ext cx="786500" cy="803876"/>
      </dsp:txXfrm>
    </dsp:sp>
    <dsp:sp modelId="{F54F59FC-2075-44EF-BA23-D4673A75771B}">
      <dsp:nvSpPr>
        <dsp:cNvPr id="0" name=""/>
        <dsp:cNvSpPr/>
      </dsp:nvSpPr>
      <dsp:spPr>
        <a:xfrm rot="12085505">
          <a:off x="2002676" y="3448251"/>
          <a:ext cx="710660" cy="402809"/>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2119344" y="3550884"/>
        <a:ext cx="589817" cy="241685"/>
      </dsp:txXfrm>
    </dsp:sp>
    <dsp:sp modelId="{A64A2D98-49E6-453E-993B-2C623EE46913}">
      <dsp:nvSpPr>
        <dsp:cNvPr id="0" name=""/>
        <dsp:cNvSpPr/>
      </dsp:nvSpPr>
      <dsp:spPr>
        <a:xfrm>
          <a:off x="639848" y="2625252"/>
          <a:ext cx="1112278" cy="1136852"/>
        </a:xfrm>
        <a:prstGeom prst="ellipse">
          <a:avLst/>
        </a:prstGeom>
        <a:blipFill rotWithShape="0">
          <a:blip xmlns:r="http://schemas.openxmlformats.org/officeDocument/2006/relationships" r:embed="rId5"/>
          <a:stretch>
            <a:fillRect/>
          </a:stretch>
        </a:blip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kern="1200" dirty="0" smtClean="0"/>
            <a:t> </a:t>
          </a:r>
          <a:endParaRPr lang="en-US" sz="4700" kern="1200" dirty="0"/>
        </a:p>
      </dsp:txBody>
      <dsp:txXfrm>
        <a:off x="802737" y="2791740"/>
        <a:ext cx="786500" cy="803876"/>
      </dsp:txXfrm>
    </dsp:sp>
    <dsp:sp modelId="{18B73C88-77EE-4524-861C-94BA5F9C207F}">
      <dsp:nvSpPr>
        <dsp:cNvPr id="0" name=""/>
        <dsp:cNvSpPr/>
      </dsp:nvSpPr>
      <dsp:spPr>
        <a:xfrm rot="15937124">
          <a:off x="854753" y="2052039"/>
          <a:ext cx="538392" cy="402809"/>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rot="10800000">
        <a:off x="919790" y="2192846"/>
        <a:ext cx="417549" cy="241685"/>
      </dsp:txXfrm>
    </dsp:sp>
    <dsp:sp modelId="{7FB52F10-39BC-4A84-8CD8-D3423AB82DDA}">
      <dsp:nvSpPr>
        <dsp:cNvPr id="0" name=""/>
        <dsp:cNvSpPr/>
      </dsp:nvSpPr>
      <dsp:spPr>
        <a:xfrm>
          <a:off x="494002" y="721676"/>
          <a:ext cx="1112278" cy="1136852"/>
        </a:xfrm>
        <a:prstGeom prst="ellipse">
          <a:avLst/>
        </a:prstGeom>
        <a:blipFill rotWithShape="0">
          <a:blip xmlns:r="http://schemas.openxmlformats.org/officeDocument/2006/relationships" r:embed="rId6"/>
          <a:stretch>
            <a:fillRect/>
          </a:stretch>
        </a:blip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US" sz="4700" kern="1200" dirty="0"/>
        </a:p>
      </dsp:txBody>
      <dsp:txXfrm>
        <a:off x="656891" y="888164"/>
        <a:ext cx="786500" cy="803876"/>
      </dsp:txXfrm>
    </dsp:sp>
    <dsp:sp modelId="{0CE9A445-AFED-4B5A-BE18-5FBEC5F6ED12}">
      <dsp:nvSpPr>
        <dsp:cNvPr id="0" name=""/>
        <dsp:cNvSpPr/>
      </dsp:nvSpPr>
      <dsp:spPr>
        <a:xfrm rot="20537364">
          <a:off x="1812834" y="745541"/>
          <a:ext cx="623743" cy="402809"/>
        </a:xfrm>
        <a:prstGeom prst="rightArrow">
          <a:avLst>
            <a:gd name="adj1" fmla="val 60000"/>
            <a:gd name="adj2" fmla="val 50000"/>
          </a:avLst>
        </a:prstGeom>
        <a:solidFill>
          <a:srgbClr val="0070C0"/>
        </a:solidFill>
        <a:ln>
          <a:noFill/>
        </a:ln>
        <a:effectLst/>
        <a:scene3d>
          <a:camera prst="orthographicFront">
            <a:rot lat="0" lon="0" rev="0"/>
          </a:camera>
          <a:lightRig rig="threePt" dir="t"/>
        </a:scene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dirty="0"/>
        </a:p>
      </dsp:txBody>
      <dsp:txXfrm>
        <a:off x="1815698" y="844484"/>
        <a:ext cx="502900" cy="24168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a:noFill/>
          </a:ln>
          <a:extLst/>
        </p:spPr>
        <p:txBody>
          <a:bodyPr vert="horz" wrap="square" lIns="96661" tIns="48331" rIns="96661" bIns="48331" numCol="1" anchor="t" anchorCtr="0" compatLnSpc="1">
            <a:prstTxWarp prst="textNoShape">
              <a:avLst/>
            </a:prstTxWarp>
          </a:bodyPr>
          <a:lstStyle>
            <a:lvl1pPr defTabSz="482600">
              <a:defRPr sz="1300" smtClean="0">
                <a:latin typeface="Calibri" pitchFamily="34" charset="0"/>
              </a:defRPr>
            </a:lvl1pPr>
          </a:lstStyle>
          <a:p>
            <a:pPr>
              <a:defRPr/>
            </a:pPr>
            <a:r>
              <a:rPr lang="en-US" smtClean="0"/>
              <a:t>Kent County Presentation</a:t>
            </a:r>
            <a:endParaRPr lang="en-US"/>
          </a:p>
        </p:txBody>
      </p:sp>
      <p:sp>
        <p:nvSpPr>
          <p:cNvPr id="3" name="Date Placeholder 2"/>
          <p:cNvSpPr>
            <a:spLocks noGrp="1"/>
          </p:cNvSpPr>
          <p:nvPr>
            <p:ph type="dt" sz="quarter" idx="1"/>
          </p:nvPr>
        </p:nvSpPr>
        <p:spPr bwMode="auto">
          <a:xfrm>
            <a:off x="4143375" y="0"/>
            <a:ext cx="3170238" cy="479425"/>
          </a:xfrm>
          <a:prstGeom prst="rect">
            <a:avLst/>
          </a:prstGeom>
          <a:noFill/>
          <a:ln>
            <a:noFill/>
          </a:ln>
          <a:extLst/>
        </p:spPr>
        <p:txBody>
          <a:bodyPr vert="horz" wrap="square" lIns="96661" tIns="48331" rIns="96661" bIns="48331" numCol="1" anchor="t" anchorCtr="0" compatLnSpc="1">
            <a:prstTxWarp prst="textNoShape">
              <a:avLst/>
            </a:prstTxWarp>
          </a:bodyPr>
          <a:lstStyle>
            <a:lvl1pPr algn="r" defTabSz="482600">
              <a:defRPr sz="1300" smtClean="0">
                <a:latin typeface="Calibri" pitchFamily="34" charset="0"/>
              </a:defRPr>
            </a:lvl1pPr>
          </a:lstStyle>
          <a:p>
            <a:pPr>
              <a:defRPr/>
            </a:pPr>
            <a:r>
              <a:rPr lang="en-US" smtClean="0"/>
              <a:t>October 17, 2012</a:t>
            </a:r>
            <a:endParaRPr lang="en-US"/>
          </a:p>
        </p:txBody>
      </p:sp>
      <p:sp>
        <p:nvSpPr>
          <p:cNvPr id="4" name="Footer Placeholder 3"/>
          <p:cNvSpPr>
            <a:spLocks noGrp="1"/>
          </p:cNvSpPr>
          <p:nvPr>
            <p:ph type="ftr" sz="quarter" idx="2"/>
          </p:nvPr>
        </p:nvSpPr>
        <p:spPr bwMode="auto">
          <a:xfrm>
            <a:off x="0" y="9120188"/>
            <a:ext cx="3170238" cy="479425"/>
          </a:xfrm>
          <a:prstGeom prst="rect">
            <a:avLst/>
          </a:prstGeom>
          <a:noFill/>
          <a:ln>
            <a:noFill/>
          </a:ln>
          <a:extLst/>
        </p:spPr>
        <p:txBody>
          <a:bodyPr vert="horz" wrap="square" lIns="96661" tIns="48331" rIns="96661" bIns="48331" numCol="1" anchor="b" anchorCtr="0" compatLnSpc="1">
            <a:prstTxWarp prst="textNoShape">
              <a:avLst/>
            </a:prstTxWarp>
          </a:bodyPr>
          <a:lstStyle>
            <a:lvl1pPr defTabSz="482600">
              <a:defRPr sz="1300">
                <a:latin typeface="Calibri" pitchFamily="34" charset="0"/>
              </a:defRPr>
            </a:lvl1pPr>
          </a:lstStyle>
          <a:p>
            <a:pPr>
              <a:defRPr/>
            </a:pPr>
            <a:endParaRPr lang="en-US"/>
          </a:p>
        </p:txBody>
      </p:sp>
      <p:sp>
        <p:nvSpPr>
          <p:cNvPr id="5" name="Slide Number Placeholder 4"/>
          <p:cNvSpPr>
            <a:spLocks noGrp="1"/>
          </p:cNvSpPr>
          <p:nvPr>
            <p:ph type="sldNum" sz="quarter" idx="3"/>
          </p:nvPr>
        </p:nvSpPr>
        <p:spPr bwMode="auto">
          <a:xfrm>
            <a:off x="4143375" y="9120188"/>
            <a:ext cx="3170238" cy="479425"/>
          </a:xfrm>
          <a:prstGeom prst="rect">
            <a:avLst/>
          </a:prstGeom>
          <a:noFill/>
          <a:ln>
            <a:noFill/>
          </a:ln>
          <a:extLst/>
        </p:spPr>
        <p:txBody>
          <a:bodyPr vert="horz" wrap="square" lIns="96661" tIns="48331" rIns="96661" bIns="48331" numCol="1" anchor="b" anchorCtr="0" compatLnSpc="1">
            <a:prstTxWarp prst="textNoShape">
              <a:avLst/>
            </a:prstTxWarp>
          </a:bodyPr>
          <a:lstStyle>
            <a:lvl1pPr algn="r" defTabSz="482600">
              <a:defRPr sz="1300">
                <a:latin typeface="Calibri" pitchFamily="34" charset="0"/>
              </a:defRPr>
            </a:lvl1pPr>
          </a:lstStyle>
          <a:p>
            <a:pPr>
              <a:defRPr/>
            </a:pPr>
            <a:fld id="{01AE6078-8ECF-4E20-9D7E-94978E5FB2AD}" type="slidenum">
              <a:rPr lang="en-US"/>
              <a:pPr>
                <a:defRPr/>
              </a:pPr>
              <a:t>‹#›</a:t>
            </a:fld>
            <a:endParaRPr lang="en-US"/>
          </a:p>
        </p:txBody>
      </p:sp>
    </p:spTree>
    <p:extLst>
      <p:ext uri="{BB962C8B-B14F-4D97-AF65-F5344CB8AC3E}">
        <p14:creationId xmlns:p14="http://schemas.microsoft.com/office/powerpoint/2010/main" val="736600345"/>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a:noFill/>
          </a:ln>
          <a:extLst/>
        </p:spPr>
        <p:txBody>
          <a:bodyPr vert="horz" wrap="square" lIns="96661" tIns="48331" rIns="96661" bIns="48331" numCol="1" anchor="t" anchorCtr="0" compatLnSpc="1">
            <a:prstTxWarp prst="textNoShape">
              <a:avLst/>
            </a:prstTxWarp>
          </a:bodyPr>
          <a:lstStyle>
            <a:lvl1pPr defTabSz="482600">
              <a:defRPr sz="1300" smtClean="0">
                <a:latin typeface="Calibri" pitchFamily="34" charset="0"/>
              </a:defRPr>
            </a:lvl1pPr>
          </a:lstStyle>
          <a:p>
            <a:pPr>
              <a:defRPr/>
            </a:pPr>
            <a:r>
              <a:rPr lang="en-US" smtClean="0"/>
              <a:t>Kent County Presentation</a:t>
            </a:r>
            <a:endParaRPr lang="en-US"/>
          </a:p>
        </p:txBody>
      </p:sp>
      <p:sp>
        <p:nvSpPr>
          <p:cNvPr id="3" name="Date Placeholder 2"/>
          <p:cNvSpPr>
            <a:spLocks noGrp="1"/>
          </p:cNvSpPr>
          <p:nvPr>
            <p:ph type="dt" idx="1"/>
          </p:nvPr>
        </p:nvSpPr>
        <p:spPr bwMode="auto">
          <a:xfrm>
            <a:off x="4143375" y="0"/>
            <a:ext cx="3170238" cy="479425"/>
          </a:xfrm>
          <a:prstGeom prst="rect">
            <a:avLst/>
          </a:prstGeom>
          <a:noFill/>
          <a:ln>
            <a:noFill/>
          </a:ln>
          <a:extLst/>
        </p:spPr>
        <p:txBody>
          <a:bodyPr vert="horz" wrap="square" lIns="96661" tIns="48331" rIns="96661" bIns="48331" numCol="1" anchor="t" anchorCtr="0" compatLnSpc="1">
            <a:prstTxWarp prst="textNoShape">
              <a:avLst/>
            </a:prstTxWarp>
          </a:bodyPr>
          <a:lstStyle>
            <a:lvl1pPr algn="r" defTabSz="482600">
              <a:defRPr sz="1300" smtClean="0">
                <a:latin typeface="Calibri" pitchFamily="34" charset="0"/>
              </a:defRPr>
            </a:lvl1pPr>
          </a:lstStyle>
          <a:p>
            <a:pPr>
              <a:defRPr/>
            </a:pPr>
            <a:r>
              <a:rPr lang="en-US" smtClean="0"/>
              <a:t>October 17, 2012</a:t>
            </a:r>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bwMode="auto">
          <a:xfrm>
            <a:off x="731839" y="4560889"/>
            <a:ext cx="5851525" cy="4319587"/>
          </a:xfrm>
          <a:prstGeom prst="rect">
            <a:avLst/>
          </a:prstGeom>
          <a:noFill/>
          <a:ln>
            <a:noFill/>
          </a:ln>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120188"/>
            <a:ext cx="3170238" cy="479425"/>
          </a:xfrm>
          <a:prstGeom prst="rect">
            <a:avLst/>
          </a:prstGeom>
          <a:noFill/>
          <a:ln>
            <a:noFill/>
          </a:ln>
          <a:extLst/>
        </p:spPr>
        <p:txBody>
          <a:bodyPr vert="horz" wrap="square" lIns="96661" tIns="48331" rIns="96661" bIns="48331" numCol="1" anchor="b" anchorCtr="0" compatLnSpc="1">
            <a:prstTxWarp prst="textNoShape">
              <a:avLst/>
            </a:prstTxWarp>
          </a:bodyPr>
          <a:lstStyle>
            <a:lvl1pPr defTabSz="482600">
              <a:defRPr sz="13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a:noFill/>
          </a:ln>
          <a:extLst/>
        </p:spPr>
        <p:txBody>
          <a:bodyPr vert="horz" wrap="square" lIns="96661" tIns="48331" rIns="96661" bIns="48331" numCol="1" anchor="b" anchorCtr="0" compatLnSpc="1">
            <a:prstTxWarp prst="textNoShape">
              <a:avLst/>
            </a:prstTxWarp>
          </a:bodyPr>
          <a:lstStyle>
            <a:lvl1pPr algn="r" defTabSz="482600">
              <a:defRPr sz="1300">
                <a:latin typeface="Calibri" pitchFamily="34" charset="0"/>
              </a:defRPr>
            </a:lvl1pPr>
          </a:lstStyle>
          <a:p>
            <a:pPr>
              <a:defRPr/>
            </a:pPr>
            <a:fld id="{561CBA39-B226-45F7-A961-CDB1B212CE43}" type="slidenum">
              <a:rPr lang="en-US"/>
              <a:pPr>
                <a:defRPr/>
              </a:pPr>
              <a:t>‹#›</a:t>
            </a:fld>
            <a:endParaRPr lang="en-US"/>
          </a:p>
        </p:txBody>
      </p:sp>
    </p:spTree>
    <p:extLst>
      <p:ext uri="{BB962C8B-B14F-4D97-AF65-F5344CB8AC3E}">
        <p14:creationId xmlns:p14="http://schemas.microsoft.com/office/powerpoint/2010/main" val="3708479525"/>
      </p:ext>
    </p:extLst>
  </p:cSld>
  <p:clrMap bg1="lt1" tx1="dk1" bg2="lt2" tx2="dk2" accent1="accent1" accent2="accent2" accent3="accent3" accent4="accent4" accent5="accent5" accent6="accent6" hlink="hlink" folHlink="folHlink"/>
  <p:hf ftr="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I’ve got a good news story to tell about the arts…</a:t>
            </a:r>
          </a:p>
          <a:p>
            <a:pPr eaLnBrk="1" hangingPunct="1">
              <a:spcBef>
                <a:spcPct val="0"/>
              </a:spcBef>
            </a:pPr>
            <a:endParaRPr lang="en-US" smtClean="0"/>
          </a:p>
          <a:p>
            <a:pPr eaLnBrk="1" hangingPunct="1">
              <a:spcBef>
                <a:spcPct val="0"/>
              </a:spcBef>
            </a:pPr>
            <a:r>
              <a:rPr lang="en-US" smtClean="0"/>
              <a:t>The nonprofit arts industry is a great American success story—one of innovation, entrepreneurialism, and resilience.  Perseverance.  Resilience…adapt, survive, prevail.</a:t>
            </a:r>
          </a:p>
          <a:p>
            <a:pPr eaLnBrk="1" hangingPunct="1">
              <a:spcBef>
                <a:spcPct val="0"/>
              </a:spcBef>
            </a:pPr>
            <a:endParaRPr lang="en-US" smtClean="0"/>
          </a:p>
          <a:p>
            <a:pPr eaLnBrk="1" hangingPunct="1">
              <a:spcBef>
                <a:spcPct val="0"/>
              </a:spcBef>
            </a:pPr>
            <a:r>
              <a:rPr lang="en-US" smtClean="0"/>
              <a:t>The arts inspire, delight, unite us…fundamental to our humanity.  </a:t>
            </a:r>
          </a:p>
          <a:p>
            <a:pPr eaLnBrk="1" hangingPunct="1">
              <a:spcBef>
                <a:spcPct val="0"/>
              </a:spcBef>
            </a:pPr>
            <a:endParaRPr lang="en-US" smtClean="0"/>
          </a:p>
          <a:p>
            <a:pPr eaLnBrk="1" hangingPunct="1">
              <a:spcBef>
                <a:spcPct val="0"/>
              </a:spcBef>
            </a:pPr>
            <a:r>
              <a:rPr lang="en-US" smtClean="0"/>
              <a:t>I want to stipulate those benefits and challenge you to think of the arts as an industry—one that supports jobs, generates govt. revenue, and is a cornerstone to tourism.</a:t>
            </a:r>
          </a:p>
          <a:p>
            <a:pPr eaLnBrk="1" hangingPunct="1">
              <a:spcBef>
                <a:spcPct val="0"/>
              </a:spcBef>
            </a:pPr>
            <a:endParaRPr lang="en-US" smtClean="0"/>
          </a:p>
          <a:p>
            <a:pPr eaLnBrk="1" hangingPunct="1">
              <a:spcBef>
                <a:spcPct val="0"/>
              </a:spcBef>
            </a:pPr>
            <a:r>
              <a:rPr lang="en-US" smtClean="0"/>
              <a:t>An investment in the arts is not a black hole. …by talking about the business side of the arts, it takes them out of the “more gruel, please” and positions them as a partner in prosperity and sends an important message…if you are a community leader who cares about quality of life and strengthening your economy—you can feel good about investing in the arts.</a:t>
            </a:r>
          </a:p>
        </p:txBody>
      </p:sp>
      <p:sp>
        <p:nvSpPr>
          <p:cNvPr id="2969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fld id="{5A64B1A7-B007-4453-A1E9-95194CE1DE16}" type="slidenum">
              <a:rPr lang="en-US" smtClean="0">
                <a:latin typeface="Calibri" pitchFamily="34" charset="0"/>
              </a:rPr>
              <a:pPr/>
              <a:t>0</a:t>
            </a:fld>
            <a:endParaRPr lang="en-US" smtClean="0">
              <a:latin typeface="Calibri" pitchFamily="34" charset="0"/>
            </a:endParaRPr>
          </a:p>
        </p:txBody>
      </p:sp>
      <p:sp>
        <p:nvSpPr>
          <p:cNvPr id="29700"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Kent County Presentation</a:t>
            </a:r>
            <a:endParaRPr lang="en-US">
              <a:latin typeface="Calibri" pitchFamily="34" charset="0"/>
            </a:endParaRPr>
          </a:p>
        </p:txBody>
      </p:sp>
      <p:sp>
        <p:nvSpPr>
          <p:cNvPr id="29701" name="Date Placeholder 2"/>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October 17, 2012</a:t>
            </a:r>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$135.2 billion dollar industry . . . 4.1 million FTEs . . . $22.3 billion in government revenue</a:t>
            </a:r>
          </a:p>
          <a:p>
            <a:pPr eaLnBrk="1" hangingPunct="1">
              <a:spcBef>
                <a:spcPct val="0"/>
              </a:spcBef>
            </a:pPr>
            <a:endParaRPr lang="en-US" smtClean="0"/>
          </a:p>
          <a:p>
            <a:pPr eaLnBrk="1" hangingPunct="1">
              <a:spcBef>
                <a:spcPct val="0"/>
              </a:spcBef>
            </a:pPr>
            <a:r>
              <a:rPr lang="en-US" b="1" smtClean="0"/>
              <a:t>(1) Full-Time Equivalent (FTE) Jobs</a:t>
            </a:r>
            <a:r>
              <a:rPr lang="en-US" smtClean="0"/>
              <a:t> describes the total amount of labor employed.  Economists measure FTE jobs, not the total number of employees, because it is a more accurate measure that accounts for part-time employment.</a:t>
            </a:r>
            <a:br>
              <a:rPr lang="en-US" smtClean="0"/>
            </a:br>
            <a:r>
              <a:rPr lang="en-US" smtClean="0"/>
              <a:t/>
            </a:r>
            <a:br>
              <a:rPr lang="en-US" smtClean="0"/>
            </a:br>
            <a:r>
              <a:rPr lang="en-US" b="1" smtClean="0"/>
              <a:t>(2) Resident Household Income</a:t>
            </a:r>
            <a:r>
              <a:rPr lang="en-US" smtClean="0"/>
              <a:t> (often called Personal Income) includes salaries, wages, and entrepreneurial income paid to local residents. It is the money residents earn and use to pay for food, mortgages, and other living expenses.</a:t>
            </a:r>
            <a:br>
              <a:rPr lang="en-US" smtClean="0"/>
            </a:br>
            <a:r>
              <a:rPr lang="en-US" smtClean="0"/>
              <a:t/>
            </a:r>
            <a:br>
              <a:rPr lang="en-US" smtClean="0"/>
            </a:br>
            <a:r>
              <a:rPr lang="en-US" b="1" smtClean="0"/>
              <a:t>Revenue to (3) Local and (4) State Government</a:t>
            </a:r>
            <a:r>
              <a:rPr lang="en-US" smtClean="0"/>
              <a:t> includes revenue from local and state taxes (e.g., income, property, sales, and lodging) as well as funds from license fees, utility fees, filing fees, and other similar sources.</a:t>
            </a:r>
          </a:p>
        </p:txBody>
      </p:sp>
      <p:sp>
        <p:nvSpPr>
          <p:cNvPr id="53251"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pPr algn="r"/>
            <a:fld id="{96461202-22F7-4E3D-A686-4AADE07D5A40}" type="slidenum">
              <a:rPr lang="en-US" sz="1300">
                <a:latin typeface="Calibri" pitchFamily="34" charset="0"/>
              </a:rPr>
              <a:pPr algn="r"/>
              <a:t>14</a:t>
            </a:fld>
            <a:endParaRPr lang="en-US" sz="1300">
              <a:latin typeface="Calibri" pitchFamily="34" charset="0"/>
            </a:endParaRPr>
          </a:p>
        </p:txBody>
      </p:sp>
      <p:sp>
        <p:nvSpPr>
          <p:cNvPr id="53252"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Kent County Presentation</a:t>
            </a:r>
            <a:endParaRPr lang="en-US">
              <a:latin typeface="Calibri" pitchFamily="34" charset="0"/>
            </a:endParaRPr>
          </a:p>
        </p:txBody>
      </p:sp>
      <p:sp>
        <p:nvSpPr>
          <p:cNvPr id="53253" name="Date Placeholder 2"/>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October 17, 2012</a:t>
            </a:r>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a:t>
            </a:r>
            <a:r>
              <a:rPr lang="en-US" i="1" smtClean="0"/>
              <a:t>These slides can be customize for your local community!!!***</a:t>
            </a:r>
            <a:endParaRPr lang="en-US" smtClean="0"/>
          </a:p>
          <a:p>
            <a:pPr eaLnBrk="1" hangingPunct="1">
              <a:spcBef>
                <a:spcPct val="0"/>
              </a:spcBef>
            </a:pPr>
            <a:endParaRPr lang="en-US" smtClean="0"/>
          </a:p>
          <a:p>
            <a:pPr eaLnBrk="1" hangingPunct="1">
              <a:spcBef>
                <a:spcPct val="0"/>
              </a:spcBef>
            </a:pPr>
            <a:r>
              <a:rPr lang="en-US" i="1" smtClean="0"/>
              <a:t>(To customize this chart for your community: select the chart area, go to the “design” tab, and select “edit data.”  Then insert your community’s local findings)</a:t>
            </a:r>
            <a:endParaRPr lang="en-US" smtClean="0"/>
          </a:p>
          <a:p>
            <a:pPr eaLnBrk="1" hangingPunct="1">
              <a:spcBef>
                <a:spcPct val="0"/>
              </a:spcBef>
            </a:pPr>
            <a:endParaRPr lang="en-US" smtClean="0"/>
          </a:p>
        </p:txBody>
      </p:sp>
      <p:sp>
        <p:nvSpPr>
          <p:cNvPr id="5734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fld id="{FC315B7E-C700-4507-88DB-526A91DEFDE2}" type="slidenum">
              <a:rPr lang="en-US" smtClean="0">
                <a:latin typeface="Calibri" pitchFamily="34" charset="0"/>
              </a:rPr>
              <a:pPr/>
              <a:t>16</a:t>
            </a:fld>
            <a:endParaRPr lang="en-US" smtClean="0">
              <a:latin typeface="Calibri" pitchFamily="34" charset="0"/>
            </a:endParaRPr>
          </a:p>
        </p:txBody>
      </p:sp>
      <p:sp>
        <p:nvSpPr>
          <p:cNvPr id="57348"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Kent County Presentation</a:t>
            </a:r>
            <a:endParaRPr lang="en-US">
              <a:latin typeface="Calibri" pitchFamily="34" charset="0"/>
            </a:endParaRPr>
          </a:p>
        </p:txBody>
      </p:sp>
      <p:sp>
        <p:nvSpPr>
          <p:cNvPr id="57349" name="Date Placeholder 2"/>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October 17, 2012</a:t>
            </a:r>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a:t>
            </a:r>
            <a:r>
              <a:rPr lang="en-US" i="1" smtClean="0"/>
              <a:t>These slides can be customize for your local community!!!***</a:t>
            </a:r>
            <a:endParaRPr lang="en-US" smtClean="0"/>
          </a:p>
          <a:p>
            <a:pPr eaLnBrk="1" hangingPunct="1">
              <a:spcBef>
                <a:spcPct val="0"/>
              </a:spcBef>
            </a:pPr>
            <a:endParaRPr lang="en-US" smtClean="0"/>
          </a:p>
          <a:p>
            <a:pPr eaLnBrk="1" hangingPunct="1">
              <a:spcBef>
                <a:spcPct val="0"/>
              </a:spcBef>
            </a:pPr>
            <a:r>
              <a:rPr lang="en-US" i="1" smtClean="0"/>
              <a:t>(To customize this chart for your community: select the chart area, go to the “design” tab, and select “edit data.”  Then insert your community’s local findings)</a:t>
            </a:r>
            <a:endParaRPr lang="en-US" smtClean="0"/>
          </a:p>
          <a:p>
            <a:pPr eaLnBrk="1" hangingPunct="1">
              <a:spcBef>
                <a:spcPct val="0"/>
              </a:spcBef>
            </a:pPr>
            <a:endParaRPr lang="en-US" smtClean="0"/>
          </a:p>
        </p:txBody>
      </p:sp>
      <p:sp>
        <p:nvSpPr>
          <p:cNvPr id="5939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fld id="{07DFA745-F9F1-4B7C-B1F0-3B8147985F66}" type="slidenum">
              <a:rPr lang="en-US" smtClean="0">
                <a:latin typeface="Calibri" pitchFamily="34" charset="0"/>
              </a:rPr>
              <a:pPr/>
              <a:t>17</a:t>
            </a:fld>
            <a:endParaRPr lang="en-US" smtClean="0">
              <a:latin typeface="Calibri" pitchFamily="34" charset="0"/>
            </a:endParaRPr>
          </a:p>
        </p:txBody>
      </p:sp>
      <p:sp>
        <p:nvSpPr>
          <p:cNvPr id="59396"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Kent County Presentation</a:t>
            </a:r>
            <a:endParaRPr lang="en-US">
              <a:latin typeface="Calibri" pitchFamily="34" charset="0"/>
            </a:endParaRPr>
          </a:p>
        </p:txBody>
      </p:sp>
      <p:sp>
        <p:nvSpPr>
          <p:cNvPr id="59397" name="Date Placeholder 2"/>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October 17, 2012</a:t>
            </a:r>
            <a:endParaRPr 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a:t>
            </a:r>
            <a:r>
              <a:rPr lang="en-US" i="1" smtClean="0"/>
              <a:t>These slides can be customize for your local community!!!***</a:t>
            </a:r>
          </a:p>
          <a:p>
            <a:pPr eaLnBrk="1" hangingPunct="1">
              <a:spcBef>
                <a:spcPct val="0"/>
              </a:spcBef>
            </a:pPr>
            <a:endParaRPr lang="en-US" i="1" smtClean="0"/>
          </a:p>
          <a:p>
            <a:pPr eaLnBrk="1" hangingPunct="1">
              <a:spcBef>
                <a:spcPct val="0"/>
              </a:spcBef>
            </a:pPr>
            <a:r>
              <a:rPr lang="en-US" i="1" smtClean="0"/>
              <a:t>(To customize this chart for your community: select the chart area, go to the “design” tab, and select “edit data.”  Then insert your community’s local findings)</a:t>
            </a:r>
            <a:endParaRPr lang="en-US" smtClean="0"/>
          </a:p>
          <a:p>
            <a:pPr eaLnBrk="1" hangingPunct="1">
              <a:spcBef>
                <a:spcPct val="0"/>
              </a:spcBef>
            </a:pPr>
            <a:endParaRPr lang="en-US" smtClean="0"/>
          </a:p>
          <a:p>
            <a:pPr eaLnBrk="1" hangingPunct="1">
              <a:spcBef>
                <a:spcPct val="0"/>
              </a:spcBef>
            </a:pPr>
            <a:r>
              <a:rPr lang="en-US" smtClean="0"/>
              <a:t>For organizational data . . . </a:t>
            </a:r>
          </a:p>
          <a:p>
            <a:pPr eaLnBrk="1" hangingPunct="1">
              <a:spcBef>
                <a:spcPct val="0"/>
              </a:spcBef>
            </a:pPr>
            <a:r>
              <a:rPr lang="en-US" smtClean="0"/>
              <a:t>Each community studied, and thus these national estimates, are based only on data reported.  No local estimates made for non-respondents.</a:t>
            </a:r>
          </a:p>
          <a:p>
            <a:pPr eaLnBrk="1" hangingPunct="1">
              <a:spcBef>
                <a:spcPct val="0"/>
              </a:spcBef>
            </a:pPr>
            <a:endParaRPr lang="en-US" smtClean="0"/>
          </a:p>
        </p:txBody>
      </p:sp>
      <p:sp>
        <p:nvSpPr>
          <p:cNvPr id="675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fld id="{5229008A-9B08-456C-8B74-C0A737FCC1D0}" type="slidenum">
              <a:rPr lang="en-US" smtClean="0">
                <a:latin typeface="Calibri" pitchFamily="34" charset="0"/>
              </a:rPr>
              <a:pPr/>
              <a:t>18</a:t>
            </a:fld>
            <a:endParaRPr lang="en-US" smtClean="0">
              <a:latin typeface="Calibri" pitchFamily="34" charset="0"/>
            </a:endParaRPr>
          </a:p>
        </p:txBody>
      </p:sp>
      <p:sp>
        <p:nvSpPr>
          <p:cNvPr id="67588"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Kent County Presentation</a:t>
            </a:r>
            <a:endParaRPr lang="en-US">
              <a:latin typeface="Calibri" pitchFamily="34" charset="0"/>
            </a:endParaRPr>
          </a:p>
        </p:txBody>
      </p:sp>
      <p:sp>
        <p:nvSpPr>
          <p:cNvPr id="67589" name="Date Placeholder 2"/>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October 17, 2012</a:t>
            </a:r>
            <a:endParaRPr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a:t>
            </a:r>
            <a:r>
              <a:rPr lang="en-US" i="1" smtClean="0"/>
              <a:t>These slides can be customize for your local community!!!***</a:t>
            </a:r>
            <a:endParaRPr lang="en-US" smtClean="0"/>
          </a:p>
          <a:p>
            <a:pPr eaLnBrk="1" hangingPunct="1">
              <a:spcBef>
                <a:spcPct val="0"/>
              </a:spcBef>
            </a:pPr>
            <a:endParaRPr lang="en-US" smtClean="0"/>
          </a:p>
          <a:p>
            <a:pPr eaLnBrk="1" hangingPunct="1">
              <a:spcBef>
                <a:spcPct val="0"/>
              </a:spcBef>
            </a:pPr>
            <a:r>
              <a:rPr lang="en-US" i="1" smtClean="0"/>
              <a:t>(This data can be found in Table 13 of Appendix B of the full Arts &amp; Economic Prosperity IV statistical report)</a:t>
            </a:r>
          </a:p>
        </p:txBody>
      </p:sp>
      <p:sp>
        <p:nvSpPr>
          <p:cNvPr id="6553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fld id="{A6E8FFCB-2BF8-4957-9B2C-F1650CD5C37E}" type="slidenum">
              <a:rPr lang="en-US" smtClean="0">
                <a:latin typeface="Calibri" pitchFamily="34" charset="0"/>
              </a:rPr>
              <a:pPr/>
              <a:t>20</a:t>
            </a:fld>
            <a:endParaRPr lang="en-US" smtClean="0">
              <a:latin typeface="Calibri" pitchFamily="34" charset="0"/>
            </a:endParaRPr>
          </a:p>
        </p:txBody>
      </p:sp>
      <p:sp>
        <p:nvSpPr>
          <p:cNvPr id="65540"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Kent County Presentation</a:t>
            </a:r>
            <a:endParaRPr lang="en-US">
              <a:latin typeface="Calibri" pitchFamily="34" charset="0"/>
            </a:endParaRPr>
          </a:p>
        </p:txBody>
      </p:sp>
      <p:sp>
        <p:nvSpPr>
          <p:cNvPr id="65541" name="Date Placeholder 2"/>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October 17, 2012</a:t>
            </a:r>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a:t>
            </a:r>
            <a:r>
              <a:rPr lang="en-US" i="1" smtClean="0"/>
              <a:t>These slides can be customize for your local community!!!***</a:t>
            </a:r>
            <a:endParaRPr lang="en-US" smtClean="0"/>
          </a:p>
          <a:p>
            <a:pPr eaLnBrk="1" hangingPunct="1">
              <a:spcBef>
                <a:spcPct val="0"/>
              </a:spcBef>
            </a:pPr>
            <a:endParaRPr lang="en-US" smtClean="0"/>
          </a:p>
          <a:p>
            <a:pPr eaLnBrk="1" hangingPunct="1">
              <a:spcBef>
                <a:spcPct val="0"/>
              </a:spcBef>
            </a:pPr>
            <a:r>
              <a:rPr lang="en-US" i="1" smtClean="0"/>
              <a:t>(To customize this chart for your community: select the chart area, go to the “design” tab, and select “edit data.”  Then insert your community’s local findings)</a:t>
            </a:r>
            <a:endParaRPr lang="en-US" smtClean="0"/>
          </a:p>
          <a:p>
            <a:pPr eaLnBrk="1" hangingPunct="1">
              <a:spcBef>
                <a:spcPct val="0"/>
              </a:spcBef>
            </a:pPr>
            <a:endParaRPr lang="en-US" smtClean="0"/>
          </a:p>
        </p:txBody>
      </p:sp>
      <p:sp>
        <p:nvSpPr>
          <p:cNvPr id="6861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fld id="{CB5D0CC9-20DC-44D3-B0AA-ACE9574FCB73}" type="slidenum">
              <a:rPr lang="en-US" smtClean="0">
                <a:latin typeface="Calibri" pitchFamily="34" charset="0"/>
              </a:rPr>
              <a:pPr/>
              <a:t>21</a:t>
            </a:fld>
            <a:endParaRPr lang="en-US" smtClean="0">
              <a:latin typeface="Calibri" pitchFamily="34" charset="0"/>
            </a:endParaRPr>
          </a:p>
        </p:txBody>
      </p:sp>
      <p:sp>
        <p:nvSpPr>
          <p:cNvPr id="68612"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Kent County Presentation</a:t>
            </a:r>
            <a:endParaRPr lang="en-US">
              <a:latin typeface="Calibri" pitchFamily="34" charset="0"/>
            </a:endParaRPr>
          </a:p>
        </p:txBody>
      </p:sp>
      <p:sp>
        <p:nvSpPr>
          <p:cNvPr id="68613" name="Date Placeholder 2"/>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October 17, 2012</a:t>
            </a:r>
            <a:endParaRPr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a:t>
            </a:r>
            <a:r>
              <a:rPr lang="en-US" i="1" smtClean="0"/>
              <a:t>These slides can be customize for your local community!!!***</a:t>
            </a:r>
            <a:endParaRPr lang="en-US" smtClean="0"/>
          </a:p>
          <a:p>
            <a:pPr eaLnBrk="1" hangingPunct="1">
              <a:spcBef>
                <a:spcPct val="0"/>
              </a:spcBef>
            </a:pPr>
            <a:endParaRPr lang="en-US" smtClean="0"/>
          </a:p>
          <a:p>
            <a:pPr eaLnBrk="1" hangingPunct="1">
              <a:spcBef>
                <a:spcPct val="0"/>
              </a:spcBef>
            </a:pPr>
            <a:r>
              <a:rPr lang="en-US" i="1" smtClean="0"/>
              <a:t>(To customize this chart for your community: select the chart area, go to the “design” tab, and select “edit data.”  Then insert your community’s local findings)</a:t>
            </a:r>
            <a:endParaRPr lang="en-US" smtClean="0"/>
          </a:p>
          <a:p>
            <a:pPr eaLnBrk="1" hangingPunct="1">
              <a:spcBef>
                <a:spcPct val="0"/>
              </a:spcBef>
            </a:pPr>
            <a:endParaRPr lang="en-US" smtClean="0"/>
          </a:p>
        </p:txBody>
      </p:sp>
      <p:sp>
        <p:nvSpPr>
          <p:cNvPr id="94212"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pPr algn="r"/>
            <a:fld id="{D61E1299-CFF6-471A-9397-CE48B19C5B02}" type="slidenum">
              <a:rPr lang="en-US" sz="1300">
                <a:latin typeface="Calibri" pitchFamily="34" charset="0"/>
              </a:rPr>
              <a:pPr algn="r"/>
              <a:t>23</a:t>
            </a:fld>
            <a:endParaRPr lang="en-US" sz="1300">
              <a:latin typeface="Calibri" pitchFamily="34" charset="0"/>
            </a:endParaRPr>
          </a:p>
        </p:txBody>
      </p:sp>
      <p:sp>
        <p:nvSpPr>
          <p:cNvPr id="94213" name="Header Placeholder 1"/>
          <p:cNvSpPr txBox="1">
            <a:spLocks noGrp="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z="1300">
                <a:latin typeface="Calibri" pitchFamily="34" charset="0"/>
              </a:rPr>
              <a:t>Delaware State Arts Council Presentation</a:t>
            </a:r>
          </a:p>
        </p:txBody>
      </p:sp>
      <p:sp>
        <p:nvSpPr>
          <p:cNvPr id="94214" name="Date Placeholder 2"/>
          <p:cNvSpPr txBox="1">
            <a:spLocks noGrp="1"/>
          </p:cNvSpPr>
          <p:nvPr/>
        </p:nvSpPr>
        <p:spPr bwMode="auto">
          <a:xfrm>
            <a:off x="4143375"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pPr algn="r"/>
            <a:r>
              <a:rPr lang="en-US" sz="1300">
                <a:latin typeface="Calibri" pitchFamily="34" charset="0"/>
              </a:rPr>
              <a:t>September 19, 2012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Kent County Presentation</a:t>
            </a:r>
            <a:endParaRPr lang="en-US"/>
          </a:p>
        </p:txBody>
      </p:sp>
      <p:sp>
        <p:nvSpPr>
          <p:cNvPr id="5" name="Date Placeholder 4"/>
          <p:cNvSpPr>
            <a:spLocks noGrp="1"/>
          </p:cNvSpPr>
          <p:nvPr>
            <p:ph type="dt" idx="11"/>
          </p:nvPr>
        </p:nvSpPr>
        <p:spPr/>
        <p:txBody>
          <a:bodyPr/>
          <a:lstStyle/>
          <a:p>
            <a:pPr>
              <a:defRPr/>
            </a:pPr>
            <a:r>
              <a:rPr lang="en-US" smtClean="0"/>
              <a:t>October 17, 2012</a:t>
            </a:r>
            <a:endParaRPr lang="en-US"/>
          </a:p>
        </p:txBody>
      </p:sp>
      <p:sp>
        <p:nvSpPr>
          <p:cNvPr id="6" name="Slide Number Placeholder 5"/>
          <p:cNvSpPr>
            <a:spLocks noGrp="1"/>
          </p:cNvSpPr>
          <p:nvPr>
            <p:ph type="sldNum" sz="quarter" idx="12"/>
          </p:nvPr>
        </p:nvSpPr>
        <p:spPr/>
        <p:txBody>
          <a:bodyPr/>
          <a:lstStyle/>
          <a:p>
            <a:pPr>
              <a:defRPr/>
            </a:pPr>
            <a:fld id="{561CBA39-B226-45F7-A961-CDB1B212CE43}" type="slidenum">
              <a:rPr lang="en-US" smtClean="0"/>
              <a:pPr>
                <a:defRPr/>
              </a:pPr>
              <a:t>27</a:t>
            </a:fld>
            <a:endParaRPr lang="en-US"/>
          </a:p>
        </p:txBody>
      </p:sp>
    </p:spTree>
    <p:extLst>
      <p:ext uri="{BB962C8B-B14F-4D97-AF65-F5344CB8AC3E}">
        <p14:creationId xmlns:p14="http://schemas.microsoft.com/office/powerpoint/2010/main" val="299706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This study is our 4</a:t>
            </a:r>
            <a:r>
              <a:rPr lang="en-US" baseline="30000" smtClean="0"/>
              <a:t>th</a:t>
            </a:r>
            <a:r>
              <a:rPr lang="en-US" smtClean="0"/>
              <a:t> economic impact study of the nation’s nonprofit arts and culture industry—the largest and most comprehensive of its kind ever conducted.</a:t>
            </a:r>
          </a:p>
          <a:p>
            <a:pPr eaLnBrk="1" hangingPunct="1">
              <a:spcBef>
                <a:spcPct val="0"/>
              </a:spcBef>
            </a:pPr>
            <a:endParaRPr lang="en-US" smtClean="0"/>
          </a:p>
          <a:p>
            <a:pPr eaLnBrk="1" hangingPunct="1">
              <a:spcBef>
                <a:spcPct val="0"/>
              </a:spcBef>
            </a:pPr>
            <a:r>
              <a:rPr lang="en-US" smtClean="0"/>
              <a:t>182 study regions . . . All 50 states + D.C.</a:t>
            </a:r>
          </a:p>
          <a:p>
            <a:pPr eaLnBrk="1" hangingPunct="1">
              <a:spcBef>
                <a:spcPct val="0"/>
              </a:spcBef>
            </a:pPr>
            <a:endParaRPr lang="en-US" smtClean="0"/>
          </a:p>
          <a:p>
            <a:pPr eaLnBrk="1" hangingPunct="1">
              <a:spcBef>
                <a:spcPct val="0"/>
              </a:spcBef>
            </a:pPr>
            <a:endParaRPr lang="en-US" smtClean="0"/>
          </a:p>
        </p:txBody>
      </p:sp>
      <p:sp>
        <p:nvSpPr>
          <p:cNvPr id="3174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fld id="{96D9A5F2-7BBC-4909-BC02-476142AEF639}" type="slidenum">
              <a:rPr lang="en-US" smtClean="0">
                <a:latin typeface="Calibri" pitchFamily="34" charset="0"/>
              </a:rPr>
              <a:pPr/>
              <a:t>1</a:t>
            </a:fld>
            <a:endParaRPr lang="en-US" smtClean="0">
              <a:latin typeface="Calibri" pitchFamily="34" charset="0"/>
            </a:endParaRPr>
          </a:p>
        </p:txBody>
      </p:sp>
      <p:sp>
        <p:nvSpPr>
          <p:cNvPr id="31748"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Kent County Presentation</a:t>
            </a:r>
            <a:endParaRPr lang="en-US">
              <a:latin typeface="Calibri" pitchFamily="34" charset="0"/>
            </a:endParaRPr>
          </a:p>
        </p:txBody>
      </p:sp>
      <p:sp>
        <p:nvSpPr>
          <p:cNvPr id="31749" name="Date Placeholder 2"/>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October 17, 2012</a:t>
            </a:r>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481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fld id="{BC15A424-B43E-4EA7-9E36-9D0CBA87B30F}" type="slidenum">
              <a:rPr lang="en-US" smtClean="0">
                <a:latin typeface="Calibri" pitchFamily="34" charset="0"/>
              </a:rPr>
              <a:pPr/>
              <a:t>3</a:t>
            </a:fld>
            <a:endParaRPr lang="en-US" smtClean="0">
              <a:latin typeface="Calibri" pitchFamily="34" charset="0"/>
            </a:endParaRPr>
          </a:p>
        </p:txBody>
      </p:sp>
      <p:sp>
        <p:nvSpPr>
          <p:cNvPr id="34820"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Kent County Presentation</a:t>
            </a:r>
            <a:endParaRPr lang="en-US">
              <a:latin typeface="Calibri" pitchFamily="34" charset="0"/>
            </a:endParaRPr>
          </a:p>
        </p:txBody>
      </p:sp>
      <p:sp>
        <p:nvSpPr>
          <p:cNvPr id="34821" name="Date Placeholder 2"/>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October 17, 2012</a:t>
            </a:r>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$135.2 billion dollar industry . . . 4.1 million FTEs . . . $22.3 billion in government revenue</a:t>
            </a:r>
          </a:p>
          <a:p>
            <a:pPr eaLnBrk="1" hangingPunct="1">
              <a:spcBef>
                <a:spcPct val="0"/>
              </a:spcBef>
            </a:pPr>
            <a:endParaRPr lang="en-US" smtClean="0"/>
          </a:p>
          <a:p>
            <a:pPr eaLnBrk="1" hangingPunct="1">
              <a:spcBef>
                <a:spcPct val="0"/>
              </a:spcBef>
            </a:pPr>
            <a:r>
              <a:rPr lang="en-US" b="1" smtClean="0"/>
              <a:t>(1) Full-Time Equivalent (FTE) Jobs</a:t>
            </a:r>
            <a:r>
              <a:rPr lang="en-US" smtClean="0"/>
              <a:t> describes the total amount of labor employed.  Economists measure FTE jobs, not the total number of employees, because it is a more accurate measure that accounts for part-time employment.</a:t>
            </a:r>
            <a:br>
              <a:rPr lang="en-US" smtClean="0"/>
            </a:br>
            <a:r>
              <a:rPr lang="en-US" smtClean="0"/>
              <a:t/>
            </a:r>
            <a:br>
              <a:rPr lang="en-US" smtClean="0"/>
            </a:br>
            <a:r>
              <a:rPr lang="en-US" b="1" smtClean="0"/>
              <a:t>(2) Resident Household Income</a:t>
            </a:r>
            <a:r>
              <a:rPr lang="en-US" smtClean="0"/>
              <a:t> (often called Personal Income) includes salaries, wages, and entrepreneurial income paid to local residents. It is the money residents earn and use to pay for food, mortgages, and other living expenses.</a:t>
            </a:r>
            <a:br>
              <a:rPr lang="en-US" smtClean="0"/>
            </a:br>
            <a:r>
              <a:rPr lang="en-US" smtClean="0"/>
              <a:t/>
            </a:r>
            <a:br>
              <a:rPr lang="en-US" smtClean="0"/>
            </a:br>
            <a:r>
              <a:rPr lang="en-US" b="1" smtClean="0"/>
              <a:t>Revenue to (3) Local and (4) State Government</a:t>
            </a:r>
            <a:r>
              <a:rPr lang="en-US" smtClean="0"/>
              <a:t> includes revenue from local and state taxes (e.g., income, property, sales, and lodging) as well as funds from license fees, utility fees, filing fees, and other similar sources.</a:t>
            </a:r>
          </a:p>
        </p:txBody>
      </p:sp>
      <p:sp>
        <p:nvSpPr>
          <p:cNvPr id="368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fld id="{360BD3B7-040E-4587-87B0-DAEEB5F877ED}" type="slidenum">
              <a:rPr lang="en-US" smtClean="0">
                <a:latin typeface="Calibri" pitchFamily="34" charset="0"/>
              </a:rPr>
              <a:pPr/>
              <a:t>4</a:t>
            </a:fld>
            <a:endParaRPr lang="en-US" smtClean="0">
              <a:latin typeface="Calibri" pitchFamily="34" charset="0"/>
            </a:endParaRPr>
          </a:p>
        </p:txBody>
      </p:sp>
      <p:sp>
        <p:nvSpPr>
          <p:cNvPr id="36868"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Kent County Presentation</a:t>
            </a:r>
            <a:endParaRPr lang="en-US">
              <a:latin typeface="Calibri" pitchFamily="34" charset="0"/>
            </a:endParaRPr>
          </a:p>
        </p:txBody>
      </p:sp>
      <p:sp>
        <p:nvSpPr>
          <p:cNvPr id="36869" name="Date Placeholder 2"/>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October 17, 2012</a:t>
            </a:r>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891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fld id="{A33D6697-6D96-4901-80A6-BD665C13BEAB}" type="slidenum">
              <a:rPr lang="en-US" smtClean="0">
                <a:latin typeface="Calibri" pitchFamily="34" charset="0"/>
              </a:rPr>
              <a:pPr/>
              <a:t>5</a:t>
            </a:fld>
            <a:endParaRPr lang="en-US" smtClean="0">
              <a:latin typeface="Calibri" pitchFamily="34" charset="0"/>
            </a:endParaRPr>
          </a:p>
        </p:txBody>
      </p:sp>
      <p:sp>
        <p:nvSpPr>
          <p:cNvPr id="38916"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Kent County Presentation</a:t>
            </a:r>
            <a:endParaRPr lang="en-US">
              <a:latin typeface="Calibri" pitchFamily="34" charset="0"/>
            </a:endParaRPr>
          </a:p>
        </p:txBody>
      </p:sp>
      <p:sp>
        <p:nvSpPr>
          <p:cNvPr id="38917" name="Date Placeholder 2"/>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October 17, 2012</a:t>
            </a:r>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fld id="{20DC27AD-1052-4D98-8476-6F6866E3EEB7}" type="slidenum">
              <a:rPr lang="en-US" smtClean="0">
                <a:latin typeface="Calibri" pitchFamily="34" charset="0"/>
              </a:rPr>
              <a:pPr/>
              <a:t>6</a:t>
            </a:fld>
            <a:endParaRPr lang="en-US" smtClean="0">
              <a:latin typeface="Calibri" pitchFamily="34" charset="0"/>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Spending by nonprofit arts and culture organizations provide rewarding employment for more than just artists, curators, and musicians.  They also directly support builders, plumbers, accountants, printers, and an array of occupations spanning many industries.</a:t>
            </a:r>
          </a:p>
          <a:p>
            <a:pPr eaLnBrk="1" hangingPunct="1">
              <a:spcBef>
                <a:spcPct val="0"/>
              </a:spcBef>
            </a:pPr>
            <a:endParaRPr lang="en-US" smtClean="0"/>
          </a:p>
          <a:p>
            <a:pPr eaLnBrk="1" hangingPunct="1">
              <a:spcBef>
                <a:spcPct val="0"/>
              </a:spcBef>
            </a:pPr>
            <a:r>
              <a:rPr lang="en-US" smtClean="0"/>
              <a:t>Nonprofit arts and culture organizations support more jobs than accountants and auditors, public safety officers, and even lawyers, and just slightly fewer than elementary school teachers.  The above chart provides a helpful context for the large number of jobs directly supported by nonprofit arts and culture organizations.  It must be noted that the arts and culture jobs represent portions of multiple industry sectors (e.g., musicians, designers, accountants, printers), whereas the comparison groups are single job classifications.</a:t>
            </a:r>
          </a:p>
        </p:txBody>
      </p:sp>
      <p:sp>
        <p:nvSpPr>
          <p:cNvPr id="40964"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Kent County Presentation</a:t>
            </a:r>
            <a:endParaRPr lang="en-US">
              <a:latin typeface="Calibri" pitchFamily="34" charset="0"/>
            </a:endParaRPr>
          </a:p>
        </p:txBody>
      </p:sp>
      <p:sp>
        <p:nvSpPr>
          <p:cNvPr id="40965" name="Date Placeholder 2"/>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October 17, 2012</a:t>
            </a:r>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4505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fld id="{3DB823A8-4B82-43CC-AD8C-5B272A6AFBA6}" type="slidenum">
              <a:rPr lang="en-US" smtClean="0">
                <a:latin typeface="Calibri" pitchFamily="34" charset="0"/>
              </a:rPr>
              <a:pPr/>
              <a:t>9</a:t>
            </a:fld>
            <a:endParaRPr lang="en-US" smtClean="0">
              <a:latin typeface="Calibri" pitchFamily="34" charset="0"/>
            </a:endParaRPr>
          </a:p>
        </p:txBody>
      </p:sp>
      <p:sp>
        <p:nvSpPr>
          <p:cNvPr id="45060"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Kent County Presentation</a:t>
            </a:r>
            <a:endParaRPr lang="en-US">
              <a:latin typeface="Calibri" pitchFamily="34" charset="0"/>
            </a:endParaRPr>
          </a:p>
        </p:txBody>
      </p:sp>
      <p:sp>
        <p:nvSpPr>
          <p:cNvPr id="45061" name="Date Placeholder 2"/>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October 17, 2012</a:t>
            </a:r>
            <a:endParaRPr 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4813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fld id="{C774A124-4446-4B0B-86C4-D6F388EFF2D3}" type="slidenum">
              <a:rPr lang="en-US" smtClean="0">
                <a:latin typeface="Calibri" pitchFamily="34" charset="0"/>
              </a:rPr>
              <a:pPr/>
              <a:t>11</a:t>
            </a:fld>
            <a:endParaRPr lang="en-US" smtClean="0">
              <a:latin typeface="Calibri" pitchFamily="34" charset="0"/>
            </a:endParaRPr>
          </a:p>
        </p:txBody>
      </p:sp>
      <p:sp>
        <p:nvSpPr>
          <p:cNvPr id="48132"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Kent County Presentation</a:t>
            </a:r>
            <a:endParaRPr lang="en-US">
              <a:latin typeface="Calibri" pitchFamily="34" charset="0"/>
            </a:endParaRPr>
          </a:p>
        </p:txBody>
      </p:sp>
      <p:sp>
        <p:nvSpPr>
          <p:cNvPr id="48133" name="Date Placeholder 2"/>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October 17, 2012</a:t>
            </a:r>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fld id="{96DEE456-13F1-41F0-89FC-FEFBB07CBFD4}" type="slidenum">
              <a:rPr lang="en-US" smtClean="0">
                <a:latin typeface="Calibri" pitchFamily="34" charset="0"/>
              </a:rPr>
              <a:pPr/>
              <a:t>13</a:t>
            </a:fld>
            <a:endParaRPr lang="en-US" smtClean="0">
              <a:latin typeface="Calibri" pitchFamily="34" charset="0"/>
            </a:endParaRPr>
          </a:p>
        </p:txBody>
      </p:sp>
      <p:sp>
        <p:nvSpPr>
          <p:cNvPr id="51204" name="Header Placeholder 1"/>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Kent County Presentation</a:t>
            </a:r>
            <a:endParaRPr lang="en-US">
              <a:latin typeface="Calibri" pitchFamily="34" charset="0"/>
            </a:endParaRPr>
          </a:p>
        </p:txBody>
      </p:sp>
      <p:sp>
        <p:nvSpPr>
          <p:cNvPr id="51205" name="Date Placeholder 2"/>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2600">
              <a:defRPr>
                <a:solidFill>
                  <a:schemeClr val="tx1"/>
                </a:solidFill>
                <a:latin typeface="Arial" charset="0"/>
              </a:defRPr>
            </a:lvl1pPr>
            <a:lvl2pPr marL="742950" indent="-285750" defTabSz="482600">
              <a:defRPr>
                <a:solidFill>
                  <a:schemeClr val="tx1"/>
                </a:solidFill>
                <a:latin typeface="Arial" charset="0"/>
              </a:defRPr>
            </a:lvl2pPr>
            <a:lvl3pPr marL="1143000" indent="-228600" defTabSz="482600">
              <a:defRPr>
                <a:solidFill>
                  <a:schemeClr val="tx1"/>
                </a:solidFill>
                <a:latin typeface="Arial" charset="0"/>
              </a:defRPr>
            </a:lvl3pPr>
            <a:lvl4pPr marL="1600200" indent="-228600" defTabSz="482600">
              <a:defRPr>
                <a:solidFill>
                  <a:schemeClr val="tx1"/>
                </a:solidFill>
                <a:latin typeface="Arial" charset="0"/>
              </a:defRPr>
            </a:lvl4pPr>
            <a:lvl5pPr marL="2057400" indent="-228600" defTabSz="482600">
              <a:defRPr>
                <a:solidFill>
                  <a:schemeClr val="tx1"/>
                </a:solidFill>
                <a:latin typeface="Arial" charset="0"/>
              </a:defRPr>
            </a:lvl5pPr>
            <a:lvl6pPr marL="2514600" indent="-228600" defTabSz="482600" fontAlgn="base">
              <a:spcBef>
                <a:spcPct val="0"/>
              </a:spcBef>
              <a:spcAft>
                <a:spcPct val="0"/>
              </a:spcAft>
              <a:defRPr>
                <a:solidFill>
                  <a:schemeClr val="tx1"/>
                </a:solidFill>
                <a:latin typeface="Arial" charset="0"/>
              </a:defRPr>
            </a:lvl6pPr>
            <a:lvl7pPr marL="2971800" indent="-228600" defTabSz="482600" fontAlgn="base">
              <a:spcBef>
                <a:spcPct val="0"/>
              </a:spcBef>
              <a:spcAft>
                <a:spcPct val="0"/>
              </a:spcAft>
              <a:defRPr>
                <a:solidFill>
                  <a:schemeClr val="tx1"/>
                </a:solidFill>
                <a:latin typeface="Arial" charset="0"/>
              </a:defRPr>
            </a:lvl7pPr>
            <a:lvl8pPr marL="3429000" indent="-228600" defTabSz="482600" fontAlgn="base">
              <a:spcBef>
                <a:spcPct val="0"/>
              </a:spcBef>
              <a:spcAft>
                <a:spcPct val="0"/>
              </a:spcAft>
              <a:defRPr>
                <a:solidFill>
                  <a:schemeClr val="tx1"/>
                </a:solidFill>
                <a:latin typeface="Arial" charset="0"/>
              </a:defRPr>
            </a:lvl8pPr>
            <a:lvl9pPr marL="3886200" indent="-228600" defTabSz="482600" fontAlgn="base">
              <a:spcBef>
                <a:spcPct val="0"/>
              </a:spcBef>
              <a:spcAft>
                <a:spcPct val="0"/>
              </a:spcAft>
              <a:defRPr>
                <a:solidFill>
                  <a:schemeClr val="tx1"/>
                </a:solidFill>
                <a:latin typeface="Arial" charset="0"/>
              </a:defRPr>
            </a:lvl9pPr>
          </a:lstStyle>
          <a:p>
            <a:r>
              <a:rPr lang="en-US" smtClean="0">
                <a:latin typeface="Calibri" pitchFamily="34" charset="0"/>
              </a:rPr>
              <a:t>October 17, 2012</a:t>
            </a:r>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82207" y="1988207"/>
            <a:ext cx="3895833" cy="1129862"/>
          </a:xfrm>
        </p:spPr>
        <p:txBody>
          <a:bodyPr>
            <a:noAutofit/>
          </a:bodyPr>
          <a:lstStyle>
            <a:lvl1pPr>
              <a:defRPr sz="3600" b="0" i="1"/>
            </a:lvl1pPr>
          </a:lstStyle>
          <a:p>
            <a:r>
              <a:rPr lang="en-US" dirty="0" smtClean="0"/>
              <a:t>Click to edit Master title style</a:t>
            </a:r>
            <a:endParaRPr lang="en-US" dirty="0"/>
          </a:p>
        </p:txBody>
      </p:sp>
    </p:spTree>
    <p:extLst>
      <p:ext uri="{BB962C8B-B14F-4D97-AF65-F5344CB8AC3E}">
        <p14:creationId xmlns:p14="http://schemas.microsoft.com/office/powerpoint/2010/main" val="1820143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722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7722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p:txBody>
          <a:bodyPr/>
          <a:lstStyle>
            <a:lvl1pPr>
              <a:defRPr/>
            </a:lvl1pPr>
          </a:lstStyle>
          <a:p>
            <a:pPr>
              <a:defRPr/>
            </a:pPr>
            <a:fld id="{4636522E-CDE4-42EF-A9AB-CCAB4BA73589}" type="slidenum">
              <a:rPr lang="en-US"/>
              <a:pPr>
                <a:defRPr/>
              </a:pPr>
              <a:t>‹#›</a:t>
            </a:fld>
            <a:endParaRPr lang="en-US" dirty="0"/>
          </a:p>
        </p:txBody>
      </p:sp>
    </p:spTree>
    <p:extLst>
      <p:ext uri="{BB962C8B-B14F-4D97-AF65-F5344CB8AC3E}">
        <p14:creationId xmlns:p14="http://schemas.microsoft.com/office/powerpoint/2010/main" val="2995609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473200"/>
            <a:ext cx="8229600" cy="4883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8713788" y="6351588"/>
            <a:ext cx="457200" cy="365125"/>
          </a:xfrm>
        </p:spPr>
        <p:txBody>
          <a:bodyPr/>
          <a:lstStyle>
            <a:lvl1pPr>
              <a:defRPr smtClean="0"/>
            </a:lvl1pPr>
          </a:lstStyle>
          <a:p>
            <a:pPr>
              <a:defRPr/>
            </a:pPr>
            <a:fld id="{BA30998A-19AF-4E39-868D-CCC6D4C9A69B}" type="slidenum">
              <a:rPr lang="en-US"/>
              <a:pPr>
                <a:defRPr/>
              </a:pPr>
              <a:t>‹#›</a:t>
            </a:fld>
            <a:endParaRPr lang="en-US" dirty="0"/>
          </a:p>
        </p:txBody>
      </p:sp>
    </p:spTree>
    <p:extLst>
      <p:ext uri="{BB962C8B-B14F-4D97-AF65-F5344CB8AC3E}">
        <p14:creationId xmlns:p14="http://schemas.microsoft.com/office/powerpoint/2010/main" val="3677190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82207" y="1988207"/>
            <a:ext cx="3895833" cy="1129862"/>
          </a:xfrm>
        </p:spPr>
        <p:txBody>
          <a:bodyPr>
            <a:noAutofit/>
          </a:bodyPr>
          <a:lstStyle>
            <a:lvl1pPr>
              <a:defRPr sz="3600" b="0" i="1"/>
            </a:lvl1pPr>
          </a:lstStyle>
          <a:p>
            <a:r>
              <a:rPr lang="en-US" smtClean="0"/>
              <a:t>Click to edit Master title style</a:t>
            </a:r>
            <a:endParaRPr lang="en-US" dirty="0"/>
          </a:p>
        </p:txBody>
      </p:sp>
    </p:spTree>
    <p:extLst>
      <p:ext uri="{BB962C8B-B14F-4D97-AF65-F5344CB8AC3E}">
        <p14:creationId xmlns:p14="http://schemas.microsoft.com/office/powerpoint/2010/main" val="3640115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6"/>
          <p:cNvSpPr>
            <a:spLocks noGrp="1"/>
          </p:cNvSpPr>
          <p:nvPr>
            <p:ph type="sldNum" sz="quarter" idx="10"/>
          </p:nvPr>
        </p:nvSpPr>
        <p:spPr/>
        <p:txBody>
          <a:bodyPr/>
          <a:lstStyle>
            <a:lvl1pPr>
              <a:defRPr/>
            </a:lvl1pPr>
          </a:lstStyle>
          <a:p>
            <a:pPr>
              <a:defRPr/>
            </a:pPr>
            <a:fld id="{1B68DACA-293A-4DB9-87AF-F1EA241F4871}" type="slidenum">
              <a:rPr lang="en-US"/>
              <a:pPr>
                <a:defRPr/>
              </a:pPr>
              <a:t>‹#›</a:t>
            </a:fld>
            <a:endParaRPr lang="en-US" dirty="0"/>
          </a:p>
        </p:txBody>
      </p:sp>
    </p:spTree>
    <p:extLst>
      <p:ext uri="{BB962C8B-B14F-4D97-AF65-F5344CB8AC3E}">
        <p14:creationId xmlns:p14="http://schemas.microsoft.com/office/powerpoint/2010/main" val="2410074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289266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412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5429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808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6"/>
          <p:cNvSpPr>
            <a:spLocks noGrp="1"/>
          </p:cNvSpPr>
          <p:nvPr>
            <p:ph type="sldNum" sz="quarter" idx="10"/>
          </p:nvPr>
        </p:nvSpPr>
        <p:spPr/>
        <p:txBody>
          <a:bodyPr/>
          <a:lstStyle>
            <a:lvl1pPr>
              <a:defRPr/>
            </a:lvl1pPr>
          </a:lstStyle>
          <a:p>
            <a:pPr>
              <a:defRPr/>
            </a:pPr>
            <a:fld id="{9496C858-D707-49C2-95F0-9B52153FF554}" type="slidenum">
              <a:rPr lang="en-US"/>
              <a:pPr>
                <a:defRPr/>
              </a:pPr>
              <a:t>‹#›</a:t>
            </a:fld>
            <a:endParaRPr lang="en-US" dirty="0"/>
          </a:p>
        </p:txBody>
      </p:sp>
    </p:spTree>
    <p:extLst>
      <p:ext uri="{BB962C8B-B14F-4D97-AF65-F5344CB8AC3E}">
        <p14:creationId xmlns:p14="http://schemas.microsoft.com/office/powerpoint/2010/main" val="765703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695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33181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8790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1307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559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9595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5250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1713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0177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327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6619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8478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473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2616200"/>
            <a:ext cx="822960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6"/>
          <p:cNvSpPr>
            <a:spLocks noGrp="1"/>
          </p:cNvSpPr>
          <p:nvPr>
            <p:ph type="sldNum" sz="quarter" idx="4"/>
          </p:nvPr>
        </p:nvSpPr>
        <p:spPr>
          <a:xfrm>
            <a:off x="8713788" y="6351588"/>
            <a:ext cx="4572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defRPr/>
            </a:pPr>
            <a:fld id="{2EA53977-36B3-424A-AACB-2CF95DC50AA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2"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81" r:id="rId12"/>
    <p:sldLayoutId id="2147483684" r:id="rId13"/>
  </p:sldLayoutIdLst>
  <p:hf hdr="0" ftr="0" dt="0"/>
  <p:txStyles>
    <p:titleStyle>
      <a:lvl1pPr algn="l" defTabSz="457200" rtl="0" eaLnBrk="0" fontAlgn="base" hangingPunct="0">
        <a:spcBef>
          <a:spcPct val="0"/>
        </a:spcBef>
        <a:spcAft>
          <a:spcPct val="0"/>
        </a:spcAft>
        <a:defRPr sz="4000" kern="1200">
          <a:solidFill>
            <a:schemeClr val="tx1"/>
          </a:solidFill>
          <a:latin typeface="+mj-lt"/>
          <a:ea typeface="+mj-ea"/>
          <a:cs typeface="+mj-cs"/>
        </a:defRPr>
      </a:lvl1pPr>
      <a:lvl2pPr algn="l" defTabSz="457200" rtl="0" eaLnBrk="0" fontAlgn="base" hangingPunct="0">
        <a:spcBef>
          <a:spcPct val="0"/>
        </a:spcBef>
        <a:spcAft>
          <a:spcPct val="0"/>
        </a:spcAft>
        <a:defRPr sz="4000">
          <a:solidFill>
            <a:schemeClr val="tx1"/>
          </a:solidFill>
          <a:latin typeface="Calibri" pitchFamily="34" charset="0"/>
        </a:defRPr>
      </a:lvl2pPr>
      <a:lvl3pPr algn="l" defTabSz="457200" rtl="0" eaLnBrk="0" fontAlgn="base" hangingPunct="0">
        <a:spcBef>
          <a:spcPct val="0"/>
        </a:spcBef>
        <a:spcAft>
          <a:spcPct val="0"/>
        </a:spcAft>
        <a:defRPr sz="4000">
          <a:solidFill>
            <a:schemeClr val="tx1"/>
          </a:solidFill>
          <a:latin typeface="Calibri" pitchFamily="34" charset="0"/>
        </a:defRPr>
      </a:lvl3pPr>
      <a:lvl4pPr algn="l" defTabSz="457200" rtl="0" eaLnBrk="0" fontAlgn="base" hangingPunct="0">
        <a:spcBef>
          <a:spcPct val="0"/>
        </a:spcBef>
        <a:spcAft>
          <a:spcPct val="0"/>
        </a:spcAft>
        <a:defRPr sz="4000">
          <a:solidFill>
            <a:schemeClr val="tx1"/>
          </a:solidFill>
          <a:latin typeface="Calibri" pitchFamily="34" charset="0"/>
        </a:defRPr>
      </a:lvl4pPr>
      <a:lvl5pPr algn="l" defTabSz="457200" rtl="0" eaLnBrk="0" fontAlgn="base" hangingPunct="0">
        <a:spcBef>
          <a:spcPct val="0"/>
        </a:spcBef>
        <a:spcAft>
          <a:spcPct val="0"/>
        </a:spcAft>
        <a:defRPr sz="4000">
          <a:solidFill>
            <a:schemeClr val="tx1"/>
          </a:solidFill>
          <a:latin typeface="Calibri" pitchFamily="34" charset="0"/>
        </a:defRPr>
      </a:lvl5pPr>
      <a:lvl6pPr marL="457200" algn="l" defTabSz="457200" rtl="0" fontAlgn="base">
        <a:spcBef>
          <a:spcPct val="0"/>
        </a:spcBef>
        <a:spcAft>
          <a:spcPct val="0"/>
        </a:spcAft>
        <a:defRPr sz="4000">
          <a:solidFill>
            <a:schemeClr val="tx1"/>
          </a:solidFill>
          <a:latin typeface="Calibri" pitchFamily="34" charset="0"/>
        </a:defRPr>
      </a:lvl6pPr>
      <a:lvl7pPr marL="914400" algn="l" defTabSz="457200" rtl="0" fontAlgn="base">
        <a:spcBef>
          <a:spcPct val="0"/>
        </a:spcBef>
        <a:spcAft>
          <a:spcPct val="0"/>
        </a:spcAft>
        <a:defRPr sz="4000">
          <a:solidFill>
            <a:schemeClr val="tx1"/>
          </a:solidFill>
          <a:latin typeface="Calibri" pitchFamily="34" charset="0"/>
        </a:defRPr>
      </a:lvl7pPr>
      <a:lvl8pPr marL="1371600" algn="l" defTabSz="457200" rtl="0" fontAlgn="base">
        <a:spcBef>
          <a:spcPct val="0"/>
        </a:spcBef>
        <a:spcAft>
          <a:spcPct val="0"/>
        </a:spcAft>
        <a:defRPr sz="4000">
          <a:solidFill>
            <a:schemeClr val="tx1"/>
          </a:solidFill>
          <a:latin typeface="Calibri" pitchFamily="34" charset="0"/>
        </a:defRPr>
      </a:lvl8pPr>
      <a:lvl9pPr marL="1828800" algn="l" defTabSz="457200" rtl="0" fontAlgn="base">
        <a:spcBef>
          <a:spcPct val="0"/>
        </a:spcBef>
        <a:spcAft>
          <a:spcPct val="0"/>
        </a:spcAft>
        <a:defRPr sz="40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1473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2616200"/>
            <a:ext cx="822960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6"/>
          <p:cNvSpPr>
            <a:spLocks noGrp="1"/>
          </p:cNvSpPr>
          <p:nvPr>
            <p:ph type="sldNum" sz="quarter" idx="4"/>
          </p:nvPr>
        </p:nvSpPr>
        <p:spPr>
          <a:xfrm>
            <a:off x="8713788" y="6351588"/>
            <a:ext cx="4572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solidFill>
                <a:latin typeface="+mn-lt"/>
              </a:defRPr>
            </a:lvl1pPr>
          </a:lstStyle>
          <a:p>
            <a:pPr>
              <a:defRPr/>
            </a:pPr>
            <a:fld id="{F45C41B8-AFF6-4AA0-AF80-0294B030254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5" r:id="rId1"/>
    <p:sldLayoutId id="2147483683"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l" defTabSz="457200" rtl="0" eaLnBrk="0" fontAlgn="base" hangingPunct="0">
        <a:spcBef>
          <a:spcPct val="0"/>
        </a:spcBef>
        <a:spcAft>
          <a:spcPct val="0"/>
        </a:spcAft>
        <a:defRPr sz="4000" kern="1200">
          <a:solidFill>
            <a:schemeClr val="tx1"/>
          </a:solidFill>
          <a:latin typeface="+mj-lt"/>
          <a:ea typeface="+mj-ea"/>
          <a:cs typeface="+mj-cs"/>
        </a:defRPr>
      </a:lvl1pPr>
      <a:lvl2pPr algn="l" defTabSz="457200" rtl="0" eaLnBrk="0" fontAlgn="base" hangingPunct="0">
        <a:spcBef>
          <a:spcPct val="0"/>
        </a:spcBef>
        <a:spcAft>
          <a:spcPct val="0"/>
        </a:spcAft>
        <a:defRPr sz="4000">
          <a:solidFill>
            <a:schemeClr val="tx1"/>
          </a:solidFill>
          <a:latin typeface="Calibri" pitchFamily="34" charset="0"/>
        </a:defRPr>
      </a:lvl2pPr>
      <a:lvl3pPr algn="l" defTabSz="457200" rtl="0" eaLnBrk="0" fontAlgn="base" hangingPunct="0">
        <a:spcBef>
          <a:spcPct val="0"/>
        </a:spcBef>
        <a:spcAft>
          <a:spcPct val="0"/>
        </a:spcAft>
        <a:defRPr sz="4000">
          <a:solidFill>
            <a:schemeClr val="tx1"/>
          </a:solidFill>
          <a:latin typeface="Calibri" pitchFamily="34" charset="0"/>
        </a:defRPr>
      </a:lvl3pPr>
      <a:lvl4pPr algn="l" defTabSz="457200" rtl="0" eaLnBrk="0" fontAlgn="base" hangingPunct="0">
        <a:spcBef>
          <a:spcPct val="0"/>
        </a:spcBef>
        <a:spcAft>
          <a:spcPct val="0"/>
        </a:spcAft>
        <a:defRPr sz="4000">
          <a:solidFill>
            <a:schemeClr val="tx1"/>
          </a:solidFill>
          <a:latin typeface="Calibri" pitchFamily="34" charset="0"/>
        </a:defRPr>
      </a:lvl4pPr>
      <a:lvl5pPr algn="l" defTabSz="457200" rtl="0" eaLnBrk="0" fontAlgn="base" hangingPunct="0">
        <a:spcBef>
          <a:spcPct val="0"/>
        </a:spcBef>
        <a:spcAft>
          <a:spcPct val="0"/>
        </a:spcAft>
        <a:defRPr sz="4000">
          <a:solidFill>
            <a:schemeClr val="tx1"/>
          </a:solidFill>
          <a:latin typeface="Calibri" pitchFamily="34" charset="0"/>
        </a:defRPr>
      </a:lvl5pPr>
      <a:lvl6pPr marL="457200" algn="l" defTabSz="457200" rtl="0" fontAlgn="base">
        <a:spcBef>
          <a:spcPct val="0"/>
        </a:spcBef>
        <a:spcAft>
          <a:spcPct val="0"/>
        </a:spcAft>
        <a:defRPr sz="4000">
          <a:solidFill>
            <a:schemeClr val="tx1"/>
          </a:solidFill>
          <a:latin typeface="Calibri" pitchFamily="34" charset="0"/>
        </a:defRPr>
      </a:lvl6pPr>
      <a:lvl7pPr marL="914400" algn="l" defTabSz="457200" rtl="0" fontAlgn="base">
        <a:spcBef>
          <a:spcPct val="0"/>
        </a:spcBef>
        <a:spcAft>
          <a:spcPct val="0"/>
        </a:spcAft>
        <a:defRPr sz="4000">
          <a:solidFill>
            <a:schemeClr val="tx1"/>
          </a:solidFill>
          <a:latin typeface="Calibri" pitchFamily="34" charset="0"/>
        </a:defRPr>
      </a:lvl7pPr>
      <a:lvl8pPr marL="1371600" algn="l" defTabSz="457200" rtl="0" fontAlgn="base">
        <a:spcBef>
          <a:spcPct val="0"/>
        </a:spcBef>
        <a:spcAft>
          <a:spcPct val="0"/>
        </a:spcAft>
        <a:defRPr sz="4000">
          <a:solidFill>
            <a:schemeClr val="tx1"/>
          </a:solidFill>
          <a:latin typeface="Calibri" pitchFamily="34" charset="0"/>
        </a:defRPr>
      </a:lvl8pPr>
      <a:lvl9pPr marL="1828800" algn="l" defTabSz="457200" rtl="0" fontAlgn="base">
        <a:spcBef>
          <a:spcPct val="0"/>
        </a:spcBef>
        <a:spcAft>
          <a:spcPct val="0"/>
        </a:spcAft>
        <a:defRPr sz="40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ctrTitle"/>
          </p:nvPr>
        </p:nvSpPr>
        <p:spPr>
          <a:xfrm>
            <a:off x="4781550" y="1987550"/>
            <a:ext cx="3895725" cy="1130300"/>
          </a:xfrm>
        </p:spPr>
        <p:txBody>
          <a:bodyPr/>
          <a:lstStyle/>
          <a:p>
            <a:pPr eaLnBrk="1" hangingPunct="1"/>
            <a:r>
              <a:rPr lang="en-US" smtClean="0"/>
              <a:t>National Findings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7150" y="1322388"/>
            <a:ext cx="8645525" cy="982662"/>
          </a:xfrm>
          <a:prstGeom prst="rect">
            <a:avLst/>
          </a:prstGeom>
          <a:noFill/>
          <a:ln w="9525">
            <a:noFill/>
            <a:miter lim="800000"/>
            <a:headEnd/>
            <a:tailEnd/>
          </a:ln>
        </p:spPr>
        <p:txBody>
          <a:bodyPr anchor="ctr"/>
          <a:lstStyle/>
          <a:p>
            <a:pPr algn="ctr" fontAlgn="auto">
              <a:spcBef>
                <a:spcPts val="0"/>
              </a:spcBef>
              <a:spcAft>
                <a:spcPts val="0"/>
              </a:spcAft>
              <a:defRPr/>
            </a:pPr>
            <a:r>
              <a:rPr lang="en-US" sz="3200" b="1" dirty="0">
                <a:solidFill>
                  <a:srgbClr val="000099"/>
                </a:solidFill>
                <a:latin typeface="+mj-lt"/>
              </a:rPr>
              <a:t>Event-Related Spending</a:t>
            </a:r>
            <a:br>
              <a:rPr lang="en-US" sz="3200" b="1" dirty="0">
                <a:solidFill>
                  <a:srgbClr val="000099"/>
                </a:solidFill>
                <a:latin typeface="+mj-lt"/>
              </a:rPr>
            </a:br>
            <a:r>
              <a:rPr lang="en-US" sz="3200" b="1" dirty="0">
                <a:solidFill>
                  <a:srgbClr val="000099"/>
                </a:solidFill>
                <a:latin typeface="+mj-lt"/>
              </a:rPr>
              <a:t>Local vs. Nonlocal Audiences</a:t>
            </a:r>
          </a:p>
        </p:txBody>
      </p:sp>
      <p:sp>
        <p:nvSpPr>
          <p:cNvPr id="4" name="Rectangle 3"/>
          <p:cNvSpPr>
            <a:spLocks noChangeArrowheads="1"/>
          </p:cNvSpPr>
          <p:nvPr/>
        </p:nvSpPr>
        <p:spPr bwMode="auto">
          <a:xfrm>
            <a:off x="57150" y="6143625"/>
            <a:ext cx="8645525" cy="371475"/>
          </a:xfrm>
          <a:prstGeom prst="rect">
            <a:avLst/>
          </a:prstGeom>
          <a:solidFill>
            <a:schemeClr val="accent6"/>
          </a:solidFill>
          <a:ln w="9525">
            <a:noFill/>
            <a:miter lim="800000"/>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en-US" sz="1400" b="1" dirty="0" smtClean="0">
              <a:solidFill>
                <a:srgbClr val="000099"/>
              </a:solidFill>
              <a:latin typeface="Times New Roman" pitchFamily="18" charset="0"/>
            </a:endParaRPr>
          </a:p>
          <a:p>
            <a:pPr algn="ctr" fontAlgn="auto">
              <a:spcBef>
                <a:spcPts val="0"/>
              </a:spcBef>
              <a:spcAft>
                <a:spcPts val="0"/>
              </a:spcAft>
              <a:defRPr/>
            </a:pPr>
            <a:r>
              <a:rPr lang="en-US" sz="1600" dirty="0" smtClean="0">
                <a:solidFill>
                  <a:srgbClr val="000099"/>
                </a:solidFill>
                <a:latin typeface="+mj-lt"/>
              </a:rPr>
              <a:t>59.4 percent of nonlocal attendees said: “this arts event is their primary purpose for their trip.”</a:t>
            </a:r>
          </a:p>
          <a:p>
            <a:pPr marL="342900" indent="-342900" fontAlgn="auto">
              <a:spcBef>
                <a:spcPts val="0"/>
              </a:spcBef>
              <a:spcAft>
                <a:spcPts val="0"/>
              </a:spcAft>
              <a:defRPr/>
            </a:pPr>
            <a:endParaRPr lang="en-US" sz="1400" b="1" dirty="0" smtClean="0">
              <a:solidFill>
                <a:srgbClr val="000099"/>
              </a:solidFill>
              <a:latin typeface="Times New Roman" pitchFamily="18" charset="0"/>
            </a:endParaRPr>
          </a:p>
        </p:txBody>
      </p:sp>
      <p:pic>
        <p:nvPicPr>
          <p:cNvPr id="44035" name="Picture 2" descr="\\arts-fs1\common\Alef, Amanda\AEPIV\Design\Tables, Charts, &amp; Graphs\LocalNonlocalBarChart.jpg"/>
          <p:cNvPicPr>
            <a:picLocks noChangeAspect="1" noChangeArrowheads="1"/>
          </p:cNvPicPr>
          <p:nvPr/>
        </p:nvPicPr>
        <p:blipFill>
          <a:blip r:embed="rId3">
            <a:extLst>
              <a:ext uri="{28A0092B-C50C-407E-A947-70E740481C1C}">
                <a14:useLocalDpi xmlns:a14="http://schemas.microsoft.com/office/drawing/2010/main" val="0"/>
              </a:ext>
            </a:extLst>
          </a:blip>
          <a:srcRect t="29478"/>
          <a:stretch>
            <a:fillRect/>
          </a:stretch>
        </p:blipFill>
        <p:spPr bwMode="auto">
          <a:xfrm>
            <a:off x="798513" y="2771775"/>
            <a:ext cx="714057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89313"/>
            <a:ext cx="8720138"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0" y="1322388"/>
            <a:ext cx="8720138" cy="1143000"/>
          </a:xfrm>
          <a:prstGeom prst="rect">
            <a:avLst/>
          </a:prstGeom>
          <a:noFill/>
          <a:ln w="9525">
            <a:noFill/>
            <a:miter lim="800000"/>
            <a:headEnd/>
            <a:tailEnd/>
          </a:ln>
        </p:spPr>
        <p:txBody>
          <a:bodyPr anchor="ctr"/>
          <a:lstStyle/>
          <a:p>
            <a:pPr algn="ctr" fontAlgn="auto">
              <a:spcBef>
                <a:spcPts val="0"/>
              </a:spcBef>
              <a:spcAft>
                <a:spcPts val="0"/>
              </a:spcAft>
              <a:defRPr/>
            </a:pPr>
            <a:endParaRPr lang="en-US" sz="2800" b="1" dirty="0">
              <a:solidFill>
                <a:srgbClr val="000099"/>
              </a:solidFill>
              <a:latin typeface="+mj-lt"/>
            </a:endParaRPr>
          </a:p>
          <a:p>
            <a:pPr algn="ctr" fontAlgn="auto">
              <a:spcBef>
                <a:spcPts val="0"/>
              </a:spcBef>
              <a:spcAft>
                <a:spcPts val="0"/>
              </a:spcAft>
              <a:defRPr/>
            </a:pPr>
            <a:r>
              <a:rPr lang="en-US" sz="3200" b="1" dirty="0">
                <a:solidFill>
                  <a:srgbClr val="000099"/>
                </a:solidFill>
                <a:latin typeface="+mj-lt"/>
              </a:rPr>
              <a:t>Will You Travel for a Cultural Experience?</a:t>
            </a:r>
            <a:r>
              <a:rPr lang="en-US" sz="2800" b="1" dirty="0">
                <a:solidFill>
                  <a:srgbClr val="000099"/>
                </a:solidFill>
                <a:latin typeface="+mj-lt"/>
              </a:rPr>
              <a:t/>
            </a:r>
            <a:br>
              <a:rPr lang="en-US" sz="2800" b="1" dirty="0">
                <a:solidFill>
                  <a:srgbClr val="000099"/>
                </a:solidFill>
                <a:latin typeface="+mj-lt"/>
              </a:rPr>
            </a:br>
            <a:endParaRPr lang="en-US" sz="2800" b="1" dirty="0">
              <a:solidFill>
                <a:srgbClr val="000099"/>
              </a:solidFill>
              <a:latin typeface="+mj-lt"/>
            </a:endParaRPr>
          </a:p>
          <a:p>
            <a:pPr algn="ctr" fontAlgn="auto">
              <a:spcBef>
                <a:spcPts val="0"/>
              </a:spcBef>
              <a:spcAft>
                <a:spcPts val="0"/>
              </a:spcAft>
              <a:defRPr/>
            </a:pPr>
            <a:r>
              <a:rPr lang="en-US" sz="2000" dirty="0">
                <a:solidFill>
                  <a:srgbClr val="000099"/>
                </a:solidFill>
                <a:latin typeface="+mj-lt"/>
              </a:rPr>
              <a:t>Q: If this event were not happening, would you have traveled to </a:t>
            </a:r>
          </a:p>
          <a:p>
            <a:pPr algn="ctr" fontAlgn="auto">
              <a:spcBef>
                <a:spcPts val="0"/>
              </a:spcBef>
              <a:spcAft>
                <a:spcPts val="0"/>
              </a:spcAft>
              <a:defRPr/>
            </a:pPr>
            <a:r>
              <a:rPr lang="en-US" sz="2000" dirty="0">
                <a:solidFill>
                  <a:srgbClr val="000099"/>
                </a:solidFill>
                <a:latin typeface="+mj-lt"/>
              </a:rPr>
              <a:t>   another community to attend a similar cultural experience?</a:t>
            </a:r>
          </a:p>
        </p:txBody>
      </p:sp>
      <p:sp>
        <p:nvSpPr>
          <p:cNvPr id="46083" name="TextBox 3"/>
          <p:cNvSpPr txBox="1">
            <a:spLocks noChangeArrowheads="1"/>
          </p:cNvSpPr>
          <p:nvPr/>
        </p:nvSpPr>
        <p:spPr bwMode="auto">
          <a:xfrm>
            <a:off x="3625850" y="3946525"/>
            <a:ext cx="4786313" cy="369888"/>
          </a:xfrm>
          <a:prstGeom prst="rect">
            <a:avLst/>
          </a:prstGeom>
          <a:solidFill>
            <a:schemeClr val="bg1"/>
          </a:solidFill>
          <a:ln w="9525">
            <a:solidFill>
              <a:schemeClr val="accent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r>
              <a:rPr lang="en-US">
                <a:latin typeface="Calibri" pitchFamily="34" charset="0"/>
              </a:rPr>
              <a:t>     30.8%                       27.0%                          29.6%</a:t>
            </a:r>
          </a:p>
        </p:txBody>
      </p:sp>
      <p:sp>
        <p:nvSpPr>
          <p:cNvPr id="46084" name="TextBox 4"/>
          <p:cNvSpPr txBox="1">
            <a:spLocks noChangeArrowheads="1"/>
          </p:cNvSpPr>
          <p:nvPr/>
        </p:nvSpPr>
        <p:spPr bwMode="auto">
          <a:xfrm>
            <a:off x="3625850" y="4468813"/>
            <a:ext cx="4786313" cy="369887"/>
          </a:xfrm>
          <a:prstGeom prst="rect">
            <a:avLst/>
          </a:prstGeom>
          <a:solidFill>
            <a:schemeClr val="bg1"/>
          </a:solidFill>
          <a:ln w="9525">
            <a:solidFill>
              <a:schemeClr val="accent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r>
              <a:rPr lang="en-US">
                <a:latin typeface="Calibri" pitchFamily="34" charset="0"/>
              </a:rPr>
              <a:t>     27.7%                       20.6%                          25.4%</a:t>
            </a:r>
          </a:p>
        </p:txBody>
      </p:sp>
      <p:sp>
        <p:nvSpPr>
          <p:cNvPr id="46085" name="TextBox 5"/>
          <p:cNvSpPr txBox="1">
            <a:spLocks noChangeArrowheads="1"/>
          </p:cNvSpPr>
          <p:nvPr/>
        </p:nvSpPr>
        <p:spPr bwMode="auto">
          <a:xfrm>
            <a:off x="3625850" y="4989513"/>
            <a:ext cx="4786313" cy="369887"/>
          </a:xfrm>
          <a:prstGeom prst="rect">
            <a:avLst/>
          </a:prstGeom>
          <a:solidFill>
            <a:schemeClr val="bg1"/>
          </a:solidFill>
          <a:ln w="9525">
            <a:solidFill>
              <a:schemeClr val="accent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r>
              <a:rPr lang="en-US">
                <a:latin typeface="Calibri" pitchFamily="34" charset="0"/>
              </a:rPr>
              <a:t>     41.5%                       52.3%                          45.0%</a:t>
            </a:r>
          </a:p>
        </p:txBody>
      </p:sp>
      <p:sp>
        <p:nvSpPr>
          <p:cNvPr id="7" name="Oval 6"/>
          <p:cNvSpPr/>
          <p:nvPr/>
        </p:nvSpPr>
        <p:spPr>
          <a:xfrm>
            <a:off x="3616325" y="4922838"/>
            <a:ext cx="1241425" cy="554037"/>
          </a:xfrm>
          <a:prstGeom prst="ellipse">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ChangeArrowheads="1"/>
          </p:cNvSpPr>
          <p:nvPr/>
        </p:nvSpPr>
        <p:spPr bwMode="auto">
          <a:xfrm>
            <a:off x="0" y="1990725"/>
            <a:ext cx="87344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solidFill>
                  <a:srgbClr val="000099"/>
                </a:solidFill>
                <a:latin typeface="Calibri" pitchFamily="34" charset="0"/>
              </a:rPr>
              <a:t>Audiences spent . . . </a:t>
            </a:r>
          </a:p>
          <a:p>
            <a:pPr algn="ctr"/>
            <a:endParaRPr lang="en-US" b="1">
              <a:solidFill>
                <a:srgbClr val="000099"/>
              </a:solidFill>
              <a:latin typeface="Calibri" pitchFamily="34" charset="0"/>
            </a:endParaRPr>
          </a:p>
          <a:p>
            <a:pPr algn="ctr"/>
            <a:endParaRPr lang="en-US" sz="2000" b="1">
              <a:solidFill>
                <a:srgbClr val="000099"/>
              </a:solidFill>
              <a:latin typeface="Calibri" pitchFamily="34" charset="0"/>
            </a:endParaRPr>
          </a:p>
          <a:p>
            <a:pPr algn="ctr"/>
            <a:r>
              <a:rPr lang="en-US" sz="6600" b="1">
                <a:solidFill>
                  <a:srgbClr val="000099"/>
                </a:solidFill>
                <a:latin typeface="Calibri" pitchFamily="34" charset="0"/>
              </a:rPr>
              <a:t>$74.1 Billion</a:t>
            </a:r>
            <a:endParaRPr lang="en-US" sz="2800">
              <a:latin typeface="Calibri"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76300" y="2905125"/>
            <a:ext cx="7124700" cy="1143000"/>
          </a:xfrm>
          <a:prstGeom prst="rect">
            <a:avLst/>
          </a:prstGeom>
          <a:noFill/>
          <a:ln w="9525">
            <a:noFill/>
            <a:miter lim="800000"/>
            <a:headEnd/>
            <a:tailEnd/>
          </a:ln>
        </p:spPr>
        <p:txBody>
          <a:bodyPr anchor="ctr"/>
          <a:lstStyle/>
          <a:p>
            <a:pPr algn="ctr" fontAlgn="auto">
              <a:spcBef>
                <a:spcPts val="0"/>
              </a:spcBef>
              <a:spcAft>
                <a:spcPts val="0"/>
              </a:spcAft>
              <a:defRPr/>
            </a:pPr>
            <a:r>
              <a:rPr lang="en-US" sz="3200" b="1" dirty="0">
                <a:solidFill>
                  <a:srgbClr val="000099"/>
                </a:solidFill>
                <a:latin typeface="+mj-lt"/>
              </a:rPr>
              <a:t>Nonprofit Arts &amp; Culture Industry</a:t>
            </a:r>
            <a:endParaRPr lang="en-US" sz="2800" b="1" dirty="0">
              <a:solidFill>
                <a:srgbClr val="000099"/>
              </a:solidFill>
              <a:latin typeface="+mj-lt"/>
            </a:endParaRPr>
          </a:p>
          <a:p>
            <a:pPr algn="ctr" fontAlgn="auto">
              <a:spcBef>
                <a:spcPts val="0"/>
              </a:spcBef>
              <a:spcAft>
                <a:spcPts val="0"/>
              </a:spcAft>
              <a:defRPr/>
            </a:pPr>
            <a:endParaRPr lang="en-US" sz="1600" b="1" dirty="0">
              <a:solidFill>
                <a:srgbClr val="000099"/>
              </a:solidFill>
              <a:latin typeface="+mj-lt"/>
            </a:endParaRPr>
          </a:p>
          <a:p>
            <a:pPr algn="ctr" fontAlgn="auto">
              <a:spcBef>
                <a:spcPts val="0"/>
              </a:spcBef>
              <a:spcAft>
                <a:spcPts val="0"/>
              </a:spcAft>
              <a:defRPr/>
            </a:pPr>
            <a:endParaRPr lang="en-US" sz="3200" b="1" dirty="0">
              <a:solidFill>
                <a:srgbClr val="000099"/>
              </a:solidFill>
              <a:latin typeface="+mj-lt"/>
            </a:endParaRPr>
          </a:p>
          <a:p>
            <a:pPr fontAlgn="auto">
              <a:spcBef>
                <a:spcPts val="0"/>
              </a:spcBef>
              <a:spcAft>
                <a:spcPts val="0"/>
              </a:spcAft>
              <a:defRPr/>
            </a:pPr>
            <a:r>
              <a:rPr lang="en-US" sz="3200" dirty="0">
                <a:solidFill>
                  <a:srgbClr val="000099"/>
                </a:solidFill>
                <a:latin typeface="+mj-lt"/>
              </a:rPr>
              <a:t>	</a:t>
            </a:r>
            <a:r>
              <a:rPr lang="en-US" sz="2800" dirty="0">
                <a:solidFill>
                  <a:srgbClr val="000099"/>
                </a:solidFill>
                <a:latin typeface="+mj-lt"/>
              </a:rPr>
              <a:t>Organizations			$61.1 Billion</a:t>
            </a:r>
          </a:p>
          <a:p>
            <a:pPr fontAlgn="auto">
              <a:spcBef>
                <a:spcPts val="0"/>
              </a:spcBef>
              <a:spcAft>
                <a:spcPts val="0"/>
              </a:spcAft>
              <a:defRPr/>
            </a:pPr>
            <a:r>
              <a:rPr lang="en-US" sz="2800" u="sng" dirty="0">
                <a:solidFill>
                  <a:srgbClr val="000099"/>
                </a:solidFill>
                <a:latin typeface="+mj-lt"/>
              </a:rPr>
              <a:t>	Audiences				$74.1 Billion</a:t>
            </a:r>
            <a:r>
              <a:rPr lang="en-US" sz="2800" b="1" u="sng" dirty="0">
                <a:solidFill>
                  <a:srgbClr val="000099"/>
                </a:solidFill>
                <a:latin typeface="+mj-lt"/>
              </a:rPr>
              <a:t>				</a:t>
            </a:r>
          </a:p>
          <a:p>
            <a:pPr fontAlgn="auto">
              <a:spcBef>
                <a:spcPts val="0"/>
              </a:spcBef>
              <a:spcAft>
                <a:spcPts val="0"/>
              </a:spcAft>
              <a:defRPr/>
            </a:pPr>
            <a:r>
              <a:rPr lang="en-US" sz="2800" b="1" dirty="0">
                <a:solidFill>
                  <a:srgbClr val="000099"/>
                </a:solidFill>
                <a:latin typeface="+mj-lt"/>
              </a:rPr>
              <a:t>	Total						$135.2 Billion</a:t>
            </a:r>
            <a:endParaRPr lang="en-US" sz="3200" b="1" dirty="0">
              <a:solidFill>
                <a:srgbClr val="000099"/>
              </a:solidFill>
              <a:latin typeface="+mj-lt"/>
            </a:endParaRPr>
          </a:p>
          <a:p>
            <a:pPr fontAlgn="auto">
              <a:spcBef>
                <a:spcPts val="0"/>
              </a:spcBef>
              <a:spcAft>
                <a:spcPts val="0"/>
              </a:spcAft>
              <a:defRPr/>
            </a:pPr>
            <a:endParaRPr lang="en-US" sz="3200" b="1" dirty="0">
              <a:solidFill>
                <a:srgbClr val="000099"/>
              </a:solidFill>
              <a:latin typeface="+mj-lt"/>
            </a:endParaRPr>
          </a:p>
          <a:p>
            <a:pPr lvl="1" fontAlgn="auto">
              <a:spcBef>
                <a:spcPts val="0"/>
              </a:spcBef>
              <a:spcAft>
                <a:spcPts val="0"/>
              </a:spcAft>
              <a:buFont typeface="Wingdings" pitchFamily="2" charset="2"/>
              <a:buChar char="ü"/>
              <a:defRPr/>
            </a:pPr>
            <a:r>
              <a:rPr lang="en-US" sz="2400" b="1" dirty="0">
                <a:solidFill>
                  <a:srgbClr val="000099"/>
                </a:solidFill>
                <a:latin typeface="+mj-lt"/>
              </a:rPr>
              <a:t>Supports 4.1 million FTE jobs</a:t>
            </a:r>
          </a:p>
          <a:p>
            <a:pPr lvl="1" fontAlgn="auto">
              <a:spcBef>
                <a:spcPts val="0"/>
              </a:spcBef>
              <a:spcAft>
                <a:spcPts val="0"/>
              </a:spcAft>
              <a:defRPr/>
            </a:pPr>
            <a:endParaRPr lang="en-US" sz="2400" b="1" dirty="0">
              <a:solidFill>
                <a:srgbClr val="000099"/>
              </a:solidFill>
              <a:latin typeface="+mj-lt"/>
            </a:endParaRPr>
          </a:p>
          <a:p>
            <a:pPr lvl="1" fontAlgn="auto">
              <a:spcBef>
                <a:spcPts val="0"/>
              </a:spcBef>
              <a:spcAft>
                <a:spcPts val="0"/>
              </a:spcAft>
              <a:buFont typeface="Wingdings" pitchFamily="2" charset="2"/>
              <a:buChar char="ü"/>
              <a:defRPr/>
            </a:pPr>
            <a:r>
              <a:rPr lang="en-US" sz="2400" b="1" dirty="0">
                <a:solidFill>
                  <a:srgbClr val="000099"/>
                </a:solidFill>
                <a:latin typeface="+mj-lt"/>
              </a:rPr>
              <a:t>Generates $22.3 billion in government revenue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1311275"/>
            <a:ext cx="8667750" cy="784225"/>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3200" b="1" dirty="0">
                <a:solidFill>
                  <a:srgbClr val="000099"/>
                </a:solidFill>
                <a:latin typeface="+mj-lt"/>
              </a:rPr>
              <a:t>Arts Volunteerism</a:t>
            </a:r>
          </a:p>
        </p:txBody>
      </p:sp>
      <p:sp>
        <p:nvSpPr>
          <p:cNvPr id="3" name="Rectangle 4"/>
          <p:cNvSpPr>
            <a:spLocks noChangeArrowheads="1"/>
          </p:cNvSpPr>
          <p:nvPr/>
        </p:nvSpPr>
        <p:spPr bwMode="auto">
          <a:xfrm>
            <a:off x="676275" y="2682875"/>
            <a:ext cx="7593013" cy="2438400"/>
          </a:xfrm>
          <a:prstGeom prst="rect">
            <a:avLst/>
          </a:prstGeom>
          <a:noFill/>
          <a:ln w="9525">
            <a:noFill/>
            <a:miter lim="800000"/>
            <a:headEnd/>
            <a:tailEnd/>
          </a:ln>
          <a:effectLst/>
        </p:spPr>
        <p:txBody>
          <a:bodyPr/>
          <a:lstStyle/>
          <a:p>
            <a:pPr marL="342900" indent="-342900" fontAlgn="auto">
              <a:spcBef>
                <a:spcPts val="0"/>
              </a:spcBef>
              <a:spcAft>
                <a:spcPts val="0"/>
              </a:spcAft>
              <a:buClr>
                <a:srgbClr val="A50021"/>
              </a:buClr>
              <a:buFont typeface="Arial" pitchFamily="34" charset="0"/>
              <a:buChar char="•"/>
              <a:defRPr/>
            </a:pPr>
            <a:r>
              <a:rPr lang="en-US" sz="2400" b="1" dirty="0">
                <a:solidFill>
                  <a:srgbClr val="000099"/>
                </a:solidFill>
                <a:latin typeface="+mj-lt"/>
              </a:rPr>
              <a:t>Average community: 5,215 arts volunteers who donated 201,719 hours ($4.3 million value)</a:t>
            </a:r>
          </a:p>
          <a:p>
            <a:pPr marL="342900" indent="-342900" fontAlgn="auto">
              <a:spcBef>
                <a:spcPts val="0"/>
              </a:spcBef>
              <a:spcAft>
                <a:spcPts val="0"/>
              </a:spcAft>
              <a:buClr>
                <a:srgbClr val="A50021"/>
              </a:buClr>
              <a:buFont typeface="Arial" pitchFamily="34" charset="0"/>
              <a:buChar char="•"/>
              <a:defRPr/>
            </a:pPr>
            <a:endParaRPr lang="en-US" sz="2400" b="1" dirty="0">
              <a:solidFill>
                <a:srgbClr val="000099"/>
              </a:solidFill>
              <a:latin typeface="+mj-lt"/>
            </a:endParaRPr>
          </a:p>
          <a:p>
            <a:pPr marL="342900" indent="-342900" fontAlgn="auto">
              <a:spcBef>
                <a:spcPts val="0"/>
              </a:spcBef>
              <a:spcAft>
                <a:spcPts val="0"/>
              </a:spcAft>
              <a:buClr>
                <a:srgbClr val="A50021"/>
              </a:buClr>
              <a:buFont typeface="Arial" pitchFamily="34" charset="0"/>
              <a:buChar char="•"/>
              <a:defRPr/>
            </a:pPr>
            <a:r>
              <a:rPr lang="en-US" sz="2400" b="1" dirty="0">
                <a:solidFill>
                  <a:srgbClr val="000099"/>
                </a:solidFill>
                <a:latin typeface="+mj-lt"/>
              </a:rPr>
              <a:t>Average organization: 45 volunteers who donated 72 hours each</a:t>
            </a:r>
          </a:p>
          <a:p>
            <a:pPr marL="342900" indent="-342900" fontAlgn="auto">
              <a:spcBef>
                <a:spcPts val="0"/>
              </a:spcBef>
              <a:spcAft>
                <a:spcPts val="0"/>
              </a:spcAft>
              <a:buClr>
                <a:srgbClr val="A50021"/>
              </a:buClr>
              <a:buFont typeface="Arial" pitchFamily="34" charset="0"/>
              <a:buChar char="•"/>
              <a:defRPr/>
            </a:pPr>
            <a:endParaRPr lang="en-US" sz="2400" b="1" dirty="0">
              <a:solidFill>
                <a:srgbClr val="000099"/>
              </a:solidFill>
              <a:latin typeface="+mj-lt"/>
            </a:endParaRPr>
          </a:p>
          <a:p>
            <a:pPr marL="342900" indent="-342900" fontAlgn="auto">
              <a:spcBef>
                <a:spcPts val="0"/>
              </a:spcBef>
              <a:spcAft>
                <a:spcPts val="0"/>
              </a:spcAft>
              <a:buClr>
                <a:srgbClr val="A50021"/>
              </a:buClr>
              <a:buFont typeface="Arial" pitchFamily="34" charset="0"/>
              <a:buChar char="•"/>
              <a:defRPr/>
            </a:pPr>
            <a:r>
              <a:rPr lang="en-US" sz="2400" b="1" dirty="0">
                <a:solidFill>
                  <a:srgbClr val="000099"/>
                </a:solidFill>
                <a:latin typeface="+mj-lt"/>
              </a:rPr>
              <a:t>Value of 2010 volunteer hour = $21.36</a:t>
            </a:r>
            <a:endParaRPr lang="en-US" sz="2800" b="1" dirty="0">
              <a:solidFill>
                <a:srgbClr val="000099"/>
              </a:solidFill>
              <a:latin typeface="+mj-l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ChangeArrowheads="1"/>
          </p:cNvSpPr>
          <p:nvPr/>
        </p:nvSpPr>
        <p:spPr bwMode="auto">
          <a:xfrm>
            <a:off x="28575" y="1314450"/>
            <a:ext cx="8677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800" b="1">
                <a:solidFill>
                  <a:srgbClr val="000099"/>
                </a:solidFill>
                <a:latin typeface="Calibri" pitchFamily="34" charset="0"/>
              </a:rPr>
              <a:t>Economic Impact of Nonprofit Arts &amp; Culture Industry</a:t>
            </a:r>
          </a:p>
          <a:p>
            <a:pPr algn="ctr"/>
            <a:r>
              <a:rPr lang="en-US" sz="2800" b="1">
                <a:solidFill>
                  <a:srgbClr val="000099"/>
                </a:solidFill>
                <a:latin typeface="Calibri" pitchFamily="34" charset="0"/>
              </a:rPr>
              <a:t>$142.4 Million Annual Expenditures (2010)</a:t>
            </a:r>
            <a:br>
              <a:rPr lang="en-US" sz="2800" b="1">
                <a:solidFill>
                  <a:srgbClr val="000099"/>
                </a:solidFill>
                <a:latin typeface="Calibri" pitchFamily="34" charset="0"/>
              </a:rPr>
            </a:br>
            <a:r>
              <a:rPr lang="en-US" sz="2800" b="1">
                <a:solidFill>
                  <a:srgbClr val="000099"/>
                </a:solidFill>
                <a:latin typeface="Calibri" pitchFamily="34" charset="0"/>
              </a:rPr>
              <a:t>(Delaware)</a:t>
            </a:r>
          </a:p>
        </p:txBody>
      </p:sp>
      <p:graphicFrame>
        <p:nvGraphicFramePr>
          <p:cNvPr id="87073" name="Group 33"/>
          <p:cNvGraphicFramePr>
            <a:graphicFrameLocks noGrp="1"/>
          </p:cNvGraphicFramePr>
          <p:nvPr/>
        </p:nvGraphicFramePr>
        <p:xfrm>
          <a:off x="1123950" y="3448050"/>
          <a:ext cx="6896100" cy="2124076"/>
        </p:xfrm>
        <a:graphic>
          <a:graphicData uri="http://schemas.openxmlformats.org/drawingml/2006/table">
            <a:tbl>
              <a:tblPr/>
              <a:tblGrid>
                <a:gridCol w="3448050"/>
                <a:gridCol w="3448050"/>
              </a:tblGrid>
              <a:tr h="530225">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Full-time equivalent jobs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457200" marR="0" lvl="0" indent="0" algn="l" defTabSz="457200" rtl="0" eaLnBrk="1" fontAlgn="base" latinLnBrk="0" hangingPunct="1">
                        <a:lnSpc>
                          <a:spcPct val="100000"/>
                        </a:lnSpc>
                        <a:spcBef>
                          <a:spcPct val="20000"/>
                        </a:spcBef>
                        <a:spcAft>
                          <a:spcPct val="0"/>
                        </a:spcAft>
                        <a:buClrTx/>
                        <a:buSzTx/>
                        <a:buFont typeface="Arial" charset="0"/>
                        <a:buNone/>
                        <a:tabLst>
                          <a:tab pos="2286000" algn="r"/>
                        </a:tabLst>
                      </a:pPr>
                      <a:r>
                        <a:rPr kumimoji="0" lang="en-US" sz="2000" b="0" i="0" u="none" strike="noStrike" cap="none" normalizeH="0" baseline="0" smtClean="0">
                          <a:ln>
                            <a:noFill/>
                          </a:ln>
                          <a:solidFill>
                            <a:schemeClr val="tx1"/>
                          </a:solidFill>
                          <a:effectLst/>
                          <a:latin typeface="Calibri" pitchFamily="34" charset="0"/>
                        </a:rPr>
                        <a:t>	3,868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531813">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Resident Household Income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tab pos="2286000" algn="r"/>
                        </a:tabLst>
                      </a:pPr>
                      <a:r>
                        <a:rPr kumimoji="0" lang="en-US" sz="2000" b="0" i="0" u="none" strike="noStrike" cap="none" normalizeH="0" baseline="0" smtClean="0">
                          <a:ln>
                            <a:noFill/>
                          </a:ln>
                          <a:solidFill>
                            <a:schemeClr val="tx1"/>
                          </a:solidFill>
                          <a:effectLst/>
                          <a:latin typeface="Calibri" pitchFamily="34" charset="0"/>
                        </a:rPr>
                        <a:t>	$112,337,000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530225">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Local Government Revenue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tab pos="2286000" algn="r"/>
                        </a:tabLst>
                      </a:pPr>
                      <a:r>
                        <a:rPr kumimoji="0" lang="en-US" sz="2000" b="0" i="0" u="none" strike="noStrike" cap="none" normalizeH="0" baseline="0" smtClean="0">
                          <a:ln>
                            <a:noFill/>
                          </a:ln>
                          <a:solidFill>
                            <a:schemeClr val="tx1"/>
                          </a:solidFill>
                          <a:effectLst/>
                          <a:latin typeface="Calibri" pitchFamily="34" charset="0"/>
                        </a:rPr>
                        <a:t>	$1,704,000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531813">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State Government Revenue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tab pos="2286000" algn="r"/>
                        </a:tabLst>
                      </a:pPr>
                      <a:r>
                        <a:rPr kumimoji="0" lang="en-US" sz="2000" b="0" i="0" u="none" strike="noStrike" cap="none" normalizeH="0" baseline="0" smtClean="0">
                          <a:ln>
                            <a:noFill/>
                          </a:ln>
                          <a:solidFill>
                            <a:schemeClr val="tx1"/>
                          </a:solidFill>
                          <a:effectLst/>
                          <a:latin typeface="Calibri" pitchFamily="34" charset="0"/>
                        </a:rPr>
                        <a:t>	$8,235,000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ChangeArrowheads="1"/>
          </p:cNvSpPr>
          <p:nvPr/>
        </p:nvSpPr>
        <p:spPr bwMode="auto">
          <a:xfrm>
            <a:off x="876300" y="2905125"/>
            <a:ext cx="7124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99"/>
                </a:solidFill>
                <a:latin typeface="Calibri" pitchFamily="34" charset="0"/>
              </a:rPr>
              <a:t>Nonprofit Arts &amp; Culture Industry</a:t>
            </a:r>
            <a:endParaRPr lang="en-US" sz="2800" b="1">
              <a:solidFill>
                <a:srgbClr val="000099"/>
              </a:solidFill>
              <a:latin typeface="Calibri" pitchFamily="34" charset="0"/>
            </a:endParaRPr>
          </a:p>
          <a:p>
            <a:pPr algn="ctr"/>
            <a:endParaRPr lang="en-US" sz="1600" b="1">
              <a:solidFill>
                <a:srgbClr val="000099"/>
              </a:solidFill>
              <a:latin typeface="Calibri" pitchFamily="34" charset="0"/>
            </a:endParaRPr>
          </a:p>
          <a:p>
            <a:pPr algn="ctr"/>
            <a:endParaRPr lang="en-US" sz="3200" b="1">
              <a:solidFill>
                <a:srgbClr val="000099"/>
              </a:solidFill>
              <a:latin typeface="Calibri" pitchFamily="34" charset="0"/>
            </a:endParaRPr>
          </a:p>
          <a:p>
            <a:r>
              <a:rPr lang="en-US" sz="3200">
                <a:solidFill>
                  <a:srgbClr val="000099"/>
                </a:solidFill>
                <a:latin typeface="Calibri" pitchFamily="34" charset="0"/>
              </a:rPr>
              <a:t>	</a:t>
            </a:r>
            <a:r>
              <a:rPr lang="en-US" sz="2800">
                <a:solidFill>
                  <a:srgbClr val="000099"/>
                </a:solidFill>
                <a:latin typeface="Calibri" pitchFamily="34" charset="0"/>
              </a:rPr>
              <a:t>Organizations			$103.4 Million</a:t>
            </a:r>
          </a:p>
          <a:p>
            <a:r>
              <a:rPr lang="en-US" sz="2800" u="sng">
                <a:solidFill>
                  <a:srgbClr val="000099"/>
                </a:solidFill>
                <a:latin typeface="Calibri" pitchFamily="34" charset="0"/>
              </a:rPr>
              <a:t>	Audiences				$  38.9 Million</a:t>
            </a:r>
            <a:r>
              <a:rPr lang="en-US" sz="2800" b="1" u="sng">
                <a:solidFill>
                  <a:srgbClr val="000099"/>
                </a:solidFill>
                <a:latin typeface="Calibri" pitchFamily="34" charset="0"/>
              </a:rPr>
              <a:t>			</a:t>
            </a:r>
          </a:p>
          <a:p>
            <a:r>
              <a:rPr lang="en-US" sz="2800" b="1">
                <a:solidFill>
                  <a:srgbClr val="000099"/>
                </a:solidFill>
                <a:latin typeface="Calibri" pitchFamily="34" charset="0"/>
              </a:rPr>
              <a:t>	Total						$142.3 Million</a:t>
            </a:r>
            <a:endParaRPr lang="en-US" sz="3200" b="1">
              <a:solidFill>
                <a:srgbClr val="000099"/>
              </a:solidFill>
              <a:latin typeface="Calibri" pitchFamily="34" charset="0"/>
            </a:endParaRPr>
          </a:p>
          <a:p>
            <a:endParaRPr lang="en-US" sz="3200" b="1">
              <a:solidFill>
                <a:srgbClr val="000099"/>
              </a:solidFill>
              <a:latin typeface="Calibri" pitchFamily="34" charset="0"/>
            </a:endParaRPr>
          </a:p>
          <a:p>
            <a:pPr lvl="1">
              <a:buFont typeface="Wingdings" pitchFamily="2" charset="2"/>
              <a:buChar char="ü"/>
            </a:pPr>
            <a:r>
              <a:rPr lang="en-US" sz="2400" b="1">
                <a:solidFill>
                  <a:srgbClr val="000099"/>
                </a:solidFill>
                <a:latin typeface="Calibri" pitchFamily="34" charset="0"/>
              </a:rPr>
              <a:t>Supports 3,868 FTE jobs</a:t>
            </a:r>
          </a:p>
          <a:p>
            <a:pPr lvl="1"/>
            <a:endParaRPr lang="en-US" sz="2400" b="1">
              <a:solidFill>
                <a:srgbClr val="000099"/>
              </a:solidFill>
              <a:latin typeface="Calibri" pitchFamily="34" charset="0"/>
            </a:endParaRPr>
          </a:p>
          <a:p>
            <a:pPr lvl="1">
              <a:buFont typeface="Wingdings" pitchFamily="2" charset="2"/>
              <a:buChar char="ü"/>
            </a:pPr>
            <a:r>
              <a:rPr lang="en-US" sz="2400" b="1">
                <a:solidFill>
                  <a:srgbClr val="000099"/>
                </a:solidFill>
                <a:latin typeface="Calibri" pitchFamily="34" charset="0"/>
              </a:rPr>
              <a:t>Generates $9.9 million in government revenue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Rectangle 3"/>
          <p:cNvSpPr>
            <a:spLocks noChangeArrowheads="1"/>
          </p:cNvSpPr>
          <p:nvPr/>
        </p:nvSpPr>
        <p:spPr bwMode="auto">
          <a:xfrm>
            <a:off x="0" y="1330325"/>
            <a:ext cx="87455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a:solidFill>
                  <a:srgbClr val="000099"/>
                </a:solidFill>
                <a:latin typeface="Calibri" pitchFamily="34" charset="0"/>
              </a:rPr>
              <a:t>Local vs. Nonlocal Attendees </a:t>
            </a:r>
            <a:br>
              <a:rPr lang="en-US" sz="3600" b="1">
                <a:solidFill>
                  <a:srgbClr val="000099"/>
                </a:solidFill>
                <a:latin typeface="Calibri" pitchFamily="34" charset="0"/>
              </a:rPr>
            </a:br>
            <a:r>
              <a:rPr lang="en-US" sz="3600" b="1">
                <a:solidFill>
                  <a:srgbClr val="000099"/>
                </a:solidFill>
                <a:latin typeface="Calibri" pitchFamily="34" charset="0"/>
              </a:rPr>
              <a:t>in Delaware</a:t>
            </a:r>
          </a:p>
        </p:txBody>
      </p:sp>
      <p:graphicFrame>
        <p:nvGraphicFramePr>
          <p:cNvPr id="2" name="Object 5"/>
          <p:cNvGraphicFramePr>
            <a:graphicFrameLocks noChangeAspect="1"/>
          </p:cNvGraphicFramePr>
          <p:nvPr>
            <p:extLst>
              <p:ext uri="{D42A27DB-BD31-4B8C-83A1-F6EECF244321}">
                <p14:modId xmlns:p14="http://schemas.microsoft.com/office/powerpoint/2010/main" val="3232451589"/>
              </p:ext>
            </p:extLst>
          </p:nvPr>
        </p:nvGraphicFramePr>
        <p:xfrm>
          <a:off x="-225425" y="2498725"/>
          <a:ext cx="8966200" cy="4727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1265238"/>
            <a:ext cx="8723313" cy="858837"/>
          </a:xfrm>
          <a:prstGeom prst="rect">
            <a:avLst/>
          </a:prstGeom>
          <a:noFill/>
          <a:ln w="9525">
            <a:noFill/>
            <a:miter lim="800000"/>
            <a:headEnd/>
            <a:tailEnd/>
          </a:ln>
        </p:spPr>
        <p:txBody>
          <a:bodyPr anchor="ctr"/>
          <a:lstStyle/>
          <a:p>
            <a:pPr algn="ctr" fontAlgn="auto">
              <a:spcBef>
                <a:spcPts val="0"/>
              </a:spcBef>
              <a:spcAft>
                <a:spcPts val="0"/>
              </a:spcAft>
              <a:defRPr/>
            </a:pPr>
            <a:r>
              <a:rPr lang="en-US" sz="3200" b="1" dirty="0">
                <a:solidFill>
                  <a:srgbClr val="000099"/>
                </a:solidFill>
                <a:latin typeface="+mj-lt"/>
              </a:rPr>
              <a:t>Event-Related Spending</a:t>
            </a:r>
            <a:br>
              <a:rPr lang="en-US" sz="3200" b="1" dirty="0">
                <a:solidFill>
                  <a:srgbClr val="000099"/>
                </a:solidFill>
                <a:latin typeface="+mj-lt"/>
              </a:rPr>
            </a:br>
            <a:r>
              <a:rPr lang="en-US" sz="3200" b="1" i="1" dirty="0">
                <a:solidFill>
                  <a:srgbClr val="000099"/>
                </a:solidFill>
                <a:latin typeface="+mj-lt"/>
              </a:rPr>
              <a:t>Local vs. Nonlocal Audiences</a:t>
            </a:r>
          </a:p>
        </p:txBody>
      </p:sp>
      <p:graphicFrame>
        <p:nvGraphicFramePr>
          <p:cNvPr id="3" name="Object 7"/>
          <p:cNvGraphicFramePr>
            <a:graphicFrameLocks noChangeAspect="1"/>
          </p:cNvGraphicFramePr>
          <p:nvPr>
            <p:extLst>
              <p:ext uri="{D42A27DB-BD31-4B8C-83A1-F6EECF244321}">
                <p14:modId xmlns:p14="http://schemas.microsoft.com/office/powerpoint/2010/main" val="2019102625"/>
              </p:ext>
            </p:extLst>
          </p:nvPr>
        </p:nvGraphicFramePr>
        <p:xfrm>
          <a:off x="774700" y="2576513"/>
          <a:ext cx="7161213" cy="320357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a:spLocks noChangeArrowheads="1"/>
          </p:cNvSpPr>
          <p:nvPr/>
        </p:nvSpPr>
        <p:spPr bwMode="auto">
          <a:xfrm>
            <a:off x="57150" y="6143625"/>
            <a:ext cx="8645525" cy="371475"/>
          </a:xfrm>
          <a:prstGeom prst="rect">
            <a:avLst/>
          </a:prstGeom>
          <a:solidFill>
            <a:schemeClr val="accent6"/>
          </a:solidFill>
          <a:ln w="9525">
            <a:noFill/>
            <a:miter lim="800000"/>
            <a:headEnd/>
            <a:tailEnd/>
          </a:ln>
        </p:spPr>
        <p:txBody>
          <a:bodyPr anchor="ctr"/>
          <a:lstStyle/>
          <a:p>
            <a:pPr>
              <a:defRPr/>
            </a:pPr>
            <a:endParaRPr lang="en-US" sz="1400" b="1">
              <a:solidFill>
                <a:srgbClr val="000099"/>
              </a:solidFill>
              <a:latin typeface="Times New Roman" pitchFamily="18" charset="0"/>
            </a:endParaRPr>
          </a:p>
          <a:p>
            <a:pPr algn="ctr">
              <a:defRPr/>
            </a:pPr>
            <a:r>
              <a:rPr lang="en-US" sz="1600">
                <a:solidFill>
                  <a:srgbClr val="000099"/>
                </a:solidFill>
                <a:latin typeface="Calibri" pitchFamily="34" charset="0"/>
              </a:rPr>
              <a:t>79.2 percent of nonlocal attendees said: “this arts event is their primary purpose for their trip.”</a:t>
            </a:r>
          </a:p>
          <a:p>
            <a:pPr>
              <a:defRPr/>
            </a:pPr>
            <a:endParaRPr lang="en-US" sz="1400" b="1">
              <a:solidFill>
                <a:srgbClr val="000099"/>
              </a:solidFill>
              <a:latin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Rectangle 3"/>
          <p:cNvSpPr>
            <a:spLocks noChangeArrowheads="1"/>
          </p:cNvSpPr>
          <p:nvPr/>
        </p:nvSpPr>
        <p:spPr bwMode="auto">
          <a:xfrm>
            <a:off x="0" y="1325563"/>
            <a:ext cx="87137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99"/>
                </a:solidFill>
                <a:latin typeface="Calibri" pitchFamily="34" charset="0"/>
              </a:rPr>
              <a:t>Delaware Attendees Spent </a:t>
            </a:r>
          </a:p>
          <a:p>
            <a:pPr algn="ctr"/>
            <a:r>
              <a:rPr lang="en-US" sz="3200" b="1">
                <a:solidFill>
                  <a:srgbClr val="000099"/>
                </a:solidFill>
                <a:latin typeface="Calibri" pitchFamily="34" charset="0"/>
              </a:rPr>
              <a:t>$29.80 Per Person, Per Event</a:t>
            </a:r>
          </a:p>
        </p:txBody>
      </p:sp>
      <p:graphicFrame>
        <p:nvGraphicFramePr>
          <p:cNvPr id="2" name="Object 5"/>
          <p:cNvGraphicFramePr>
            <a:graphicFrameLocks noChangeAspect="1"/>
          </p:cNvGraphicFramePr>
          <p:nvPr/>
        </p:nvGraphicFramePr>
        <p:xfrm>
          <a:off x="-1987550" y="2146300"/>
          <a:ext cx="11861800" cy="63468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1325563"/>
            <a:ext cx="8694738" cy="1143000"/>
          </a:xfrm>
          <a:prstGeom prst="rect">
            <a:avLst/>
          </a:prstGeom>
          <a:noFill/>
          <a:ln w="9525">
            <a:noFill/>
            <a:miter lim="800000"/>
            <a:headEnd/>
            <a:tailEnd/>
          </a:ln>
          <a:effectLst/>
        </p:spPr>
        <p:txBody>
          <a:bodyPr anchor="ctr"/>
          <a:lstStyle/>
          <a:p>
            <a:pPr algn="ctr" fontAlgn="auto">
              <a:spcAft>
                <a:spcPts val="0"/>
              </a:spcAft>
              <a:defRPr/>
            </a:pPr>
            <a:r>
              <a:rPr lang="en-US" sz="3200" b="1" dirty="0">
                <a:solidFill>
                  <a:srgbClr val="000099"/>
                </a:solidFill>
                <a:latin typeface="+mn-lt"/>
              </a:rPr>
              <a:t>Most Comprehensive Study Ever</a:t>
            </a:r>
            <a:endParaRPr lang="en-US" sz="3200" b="1" dirty="0">
              <a:solidFill>
                <a:srgbClr val="000099"/>
              </a:solidFill>
              <a:latin typeface="+mj-lt"/>
            </a:endParaRPr>
          </a:p>
          <a:p>
            <a:pPr algn="ctr" fontAlgn="auto">
              <a:spcAft>
                <a:spcPts val="0"/>
              </a:spcAft>
              <a:defRPr/>
            </a:pPr>
            <a:r>
              <a:rPr lang="en-US" sz="3200" b="1" dirty="0">
                <a:solidFill>
                  <a:srgbClr val="000099"/>
                </a:solidFill>
                <a:latin typeface="+mj-lt"/>
              </a:rPr>
              <a:t>All 50 States + D.C.</a:t>
            </a: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l="9515" t="10764" r="2582"/>
          <a:stretch>
            <a:fillRect/>
          </a:stretch>
        </p:blipFill>
        <p:spPr bwMode="auto">
          <a:xfrm>
            <a:off x="76200" y="2805113"/>
            <a:ext cx="8618538"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5" descr="C:\Users\rcohen\AppData\Local\Microsoft\Windows\Temporary Internet Files\Content.Outlook\Y2O7W4UX\AFTALogo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5525" y="5672138"/>
            <a:ext cx="261938" cy="234950"/>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89313"/>
            <a:ext cx="8720138"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0" y="1322388"/>
            <a:ext cx="8720138" cy="1143000"/>
          </a:xfrm>
          <a:prstGeom prst="rect">
            <a:avLst/>
          </a:prstGeom>
          <a:noFill/>
          <a:ln w="9525">
            <a:noFill/>
            <a:miter lim="800000"/>
            <a:headEnd/>
            <a:tailEnd/>
          </a:ln>
        </p:spPr>
        <p:txBody>
          <a:bodyPr anchor="ctr"/>
          <a:lstStyle/>
          <a:p>
            <a:pPr algn="ctr" fontAlgn="auto">
              <a:spcBef>
                <a:spcPts val="0"/>
              </a:spcBef>
              <a:spcAft>
                <a:spcPts val="0"/>
              </a:spcAft>
              <a:defRPr/>
            </a:pPr>
            <a:endParaRPr lang="en-US" sz="2800" b="1" dirty="0">
              <a:solidFill>
                <a:srgbClr val="000099"/>
              </a:solidFill>
              <a:latin typeface="+mj-lt"/>
            </a:endParaRPr>
          </a:p>
          <a:p>
            <a:pPr algn="ctr" fontAlgn="auto">
              <a:spcBef>
                <a:spcPts val="0"/>
              </a:spcBef>
              <a:spcAft>
                <a:spcPts val="0"/>
              </a:spcAft>
              <a:defRPr/>
            </a:pPr>
            <a:r>
              <a:rPr lang="en-US" sz="3200" b="1" dirty="0">
                <a:solidFill>
                  <a:srgbClr val="000099"/>
                </a:solidFill>
                <a:latin typeface="+mj-lt"/>
              </a:rPr>
              <a:t>Will You Travel for a Cultural Experience?</a:t>
            </a:r>
            <a:r>
              <a:rPr lang="en-US" sz="2800" b="1" dirty="0">
                <a:solidFill>
                  <a:srgbClr val="000099"/>
                </a:solidFill>
                <a:latin typeface="+mj-lt"/>
              </a:rPr>
              <a:t/>
            </a:r>
            <a:br>
              <a:rPr lang="en-US" sz="2800" b="1" dirty="0">
                <a:solidFill>
                  <a:srgbClr val="000099"/>
                </a:solidFill>
                <a:latin typeface="+mj-lt"/>
              </a:rPr>
            </a:br>
            <a:endParaRPr lang="en-US" sz="2800" b="1" dirty="0">
              <a:solidFill>
                <a:srgbClr val="000099"/>
              </a:solidFill>
              <a:latin typeface="+mj-lt"/>
            </a:endParaRPr>
          </a:p>
          <a:p>
            <a:pPr algn="ctr" fontAlgn="auto">
              <a:spcBef>
                <a:spcPts val="0"/>
              </a:spcBef>
              <a:spcAft>
                <a:spcPts val="0"/>
              </a:spcAft>
              <a:defRPr/>
            </a:pPr>
            <a:r>
              <a:rPr lang="en-US" sz="2000" dirty="0">
                <a:solidFill>
                  <a:srgbClr val="000099"/>
                </a:solidFill>
                <a:latin typeface="+mj-lt"/>
              </a:rPr>
              <a:t>Q: If this event were not happening, would you have traveled to </a:t>
            </a:r>
          </a:p>
          <a:p>
            <a:pPr algn="ctr" fontAlgn="auto">
              <a:spcBef>
                <a:spcPts val="0"/>
              </a:spcBef>
              <a:spcAft>
                <a:spcPts val="0"/>
              </a:spcAft>
              <a:defRPr/>
            </a:pPr>
            <a:r>
              <a:rPr lang="en-US" sz="2000" dirty="0">
                <a:solidFill>
                  <a:srgbClr val="000099"/>
                </a:solidFill>
                <a:latin typeface="+mj-lt"/>
              </a:rPr>
              <a:t>   another community to attend a similar cultural experience?</a:t>
            </a:r>
          </a:p>
        </p:txBody>
      </p:sp>
      <p:sp>
        <p:nvSpPr>
          <p:cNvPr id="63491" name="TextBox 3"/>
          <p:cNvSpPr txBox="1">
            <a:spLocks noChangeArrowheads="1"/>
          </p:cNvSpPr>
          <p:nvPr/>
        </p:nvSpPr>
        <p:spPr bwMode="auto">
          <a:xfrm>
            <a:off x="3625850" y="3946525"/>
            <a:ext cx="4786313" cy="369888"/>
          </a:xfrm>
          <a:prstGeom prst="rect">
            <a:avLst/>
          </a:prstGeom>
          <a:solidFill>
            <a:schemeClr val="bg1"/>
          </a:solidFill>
          <a:ln w="9525">
            <a:solidFill>
              <a:schemeClr val="accent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r>
              <a:rPr lang="en-US">
                <a:latin typeface="Calibri" pitchFamily="34" charset="0"/>
              </a:rPr>
              <a:t>     30.8%                       27.0%                          29.6%</a:t>
            </a:r>
          </a:p>
        </p:txBody>
      </p:sp>
      <p:sp>
        <p:nvSpPr>
          <p:cNvPr id="63492" name="TextBox 4"/>
          <p:cNvSpPr txBox="1">
            <a:spLocks noChangeArrowheads="1"/>
          </p:cNvSpPr>
          <p:nvPr/>
        </p:nvSpPr>
        <p:spPr bwMode="auto">
          <a:xfrm>
            <a:off x="3625850" y="4468813"/>
            <a:ext cx="4786313" cy="369887"/>
          </a:xfrm>
          <a:prstGeom prst="rect">
            <a:avLst/>
          </a:prstGeom>
          <a:solidFill>
            <a:schemeClr val="bg1"/>
          </a:solidFill>
          <a:ln w="9525">
            <a:solidFill>
              <a:schemeClr val="accent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r>
              <a:rPr lang="en-US">
                <a:latin typeface="Calibri" pitchFamily="34" charset="0"/>
              </a:rPr>
              <a:t>     27.7%                       20.6%                          25.4%</a:t>
            </a:r>
          </a:p>
        </p:txBody>
      </p:sp>
      <p:sp>
        <p:nvSpPr>
          <p:cNvPr id="63493" name="TextBox 5"/>
          <p:cNvSpPr txBox="1">
            <a:spLocks noChangeArrowheads="1"/>
          </p:cNvSpPr>
          <p:nvPr/>
        </p:nvSpPr>
        <p:spPr bwMode="auto">
          <a:xfrm>
            <a:off x="3625850" y="4989513"/>
            <a:ext cx="4786313" cy="369887"/>
          </a:xfrm>
          <a:prstGeom prst="rect">
            <a:avLst/>
          </a:prstGeom>
          <a:solidFill>
            <a:schemeClr val="bg1"/>
          </a:solidFill>
          <a:ln w="9525">
            <a:solidFill>
              <a:schemeClr val="accent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r>
              <a:rPr lang="en-US">
                <a:latin typeface="Calibri" pitchFamily="34" charset="0"/>
              </a:rPr>
              <a:t>     41.5%                       52.3%                          45.0%</a:t>
            </a:r>
          </a:p>
        </p:txBody>
      </p:sp>
      <p:sp>
        <p:nvSpPr>
          <p:cNvPr id="7" name="Oval 6"/>
          <p:cNvSpPr/>
          <p:nvPr/>
        </p:nvSpPr>
        <p:spPr>
          <a:xfrm>
            <a:off x="3616325" y="4922838"/>
            <a:ext cx="1241425" cy="554037"/>
          </a:xfrm>
          <a:prstGeom prst="ellipse">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3495" name="Text Box 8"/>
          <p:cNvSpPr txBox="1">
            <a:spLocks noChangeArrowheads="1"/>
          </p:cNvSpPr>
          <p:nvPr/>
        </p:nvSpPr>
        <p:spPr bwMode="auto">
          <a:xfrm>
            <a:off x="6935788" y="5476875"/>
            <a:ext cx="1608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defTabSz="914400">
              <a:spcBef>
                <a:spcPct val="50000"/>
              </a:spcBef>
            </a:pPr>
            <a:r>
              <a:rPr lang="en-US" sz="1400" i="1"/>
              <a:t>(National results)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ChangeArrowheads="1"/>
          </p:cNvSpPr>
          <p:nvPr/>
        </p:nvSpPr>
        <p:spPr bwMode="auto">
          <a:xfrm>
            <a:off x="0" y="1311275"/>
            <a:ext cx="8686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99"/>
                </a:solidFill>
                <a:latin typeface="Calibri" pitchFamily="34" charset="0"/>
              </a:rPr>
              <a:t>Arts Volunteerism in Delaware</a:t>
            </a:r>
          </a:p>
        </p:txBody>
      </p:sp>
      <p:sp>
        <p:nvSpPr>
          <p:cNvPr id="64514" name="Rectangle 4"/>
          <p:cNvSpPr>
            <a:spLocks noChangeArrowheads="1"/>
          </p:cNvSpPr>
          <p:nvPr/>
        </p:nvSpPr>
        <p:spPr bwMode="auto">
          <a:xfrm>
            <a:off x="1106488" y="2682875"/>
            <a:ext cx="7391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Clr>
                <a:srgbClr val="A50021"/>
              </a:buClr>
              <a:buFont typeface="Wingdings" pitchFamily="2" charset="2"/>
              <a:buChar char="Ø"/>
            </a:pPr>
            <a:r>
              <a:rPr lang="en-US" sz="2400" b="1">
                <a:solidFill>
                  <a:srgbClr val="000099"/>
                </a:solidFill>
                <a:latin typeface="Calibri" pitchFamily="34" charset="0"/>
              </a:rPr>
              <a:t>13,270 volunteers donated 596,036 hours in 2010</a:t>
            </a:r>
            <a:br>
              <a:rPr lang="en-US" sz="2400" b="1">
                <a:solidFill>
                  <a:srgbClr val="000099"/>
                </a:solidFill>
                <a:latin typeface="Calibri" pitchFamily="34" charset="0"/>
              </a:rPr>
            </a:br>
            <a:r>
              <a:rPr lang="en-US" sz="2400" b="1">
                <a:solidFill>
                  <a:srgbClr val="000099"/>
                </a:solidFill>
                <a:latin typeface="Calibri" pitchFamily="34" charset="0"/>
              </a:rPr>
              <a:t>($12.7 million value)</a:t>
            </a:r>
          </a:p>
          <a:p>
            <a:pPr marL="342900" indent="-342900">
              <a:buClr>
                <a:srgbClr val="A50021"/>
              </a:buClr>
            </a:pPr>
            <a:endParaRPr lang="en-US" sz="2400" b="1">
              <a:solidFill>
                <a:srgbClr val="000099"/>
              </a:solidFill>
              <a:latin typeface="Calibri" pitchFamily="34" charset="0"/>
            </a:endParaRPr>
          </a:p>
          <a:p>
            <a:pPr marL="342900" indent="-342900">
              <a:buClr>
                <a:srgbClr val="A50021"/>
              </a:buClr>
              <a:buFont typeface="Wingdings" pitchFamily="2" charset="2"/>
              <a:buChar char="Ø"/>
            </a:pPr>
            <a:r>
              <a:rPr lang="en-US" sz="2400" b="1">
                <a:solidFill>
                  <a:srgbClr val="000099"/>
                </a:solidFill>
                <a:latin typeface="Calibri" pitchFamily="34" charset="0"/>
              </a:rPr>
              <a:t>Average organization: 44.9 volunteers who donated 152.5 hours each</a:t>
            </a:r>
          </a:p>
          <a:p>
            <a:pPr marL="342900" indent="-342900">
              <a:buClr>
                <a:srgbClr val="A50021"/>
              </a:buClr>
              <a:buFont typeface="Wingdings" pitchFamily="2" charset="2"/>
              <a:buChar char="Ø"/>
            </a:pPr>
            <a:endParaRPr lang="en-US" sz="2400" b="1">
              <a:solidFill>
                <a:srgbClr val="000099"/>
              </a:solidFill>
              <a:latin typeface="Calibri" pitchFamily="34" charset="0"/>
            </a:endParaRPr>
          </a:p>
          <a:p>
            <a:pPr marL="342900" indent="-342900">
              <a:buClr>
                <a:srgbClr val="A50021"/>
              </a:buClr>
              <a:buFont typeface="Wingdings" pitchFamily="2" charset="2"/>
              <a:buChar char="Ø"/>
            </a:pPr>
            <a:r>
              <a:rPr lang="en-US" sz="2400" b="1">
                <a:solidFill>
                  <a:srgbClr val="000099"/>
                </a:solidFill>
                <a:latin typeface="Calibri" pitchFamily="34" charset="0"/>
              </a:rPr>
              <a:t>Value of 2010 volunteer hour = $21.36</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1704975"/>
            <a:ext cx="8707438" cy="1143000"/>
          </a:xfrm>
          <a:prstGeom prst="rect">
            <a:avLst/>
          </a:prstGeom>
          <a:noFill/>
          <a:ln w="9525">
            <a:noFill/>
            <a:miter lim="800000"/>
            <a:headEnd/>
            <a:tailEnd/>
          </a:ln>
        </p:spPr>
        <p:txBody>
          <a:bodyPr anchor="ctr"/>
          <a:lstStyle/>
          <a:p>
            <a:pPr algn="ctr" fontAlgn="auto">
              <a:spcBef>
                <a:spcPts val="0"/>
              </a:spcBef>
              <a:spcAft>
                <a:spcPts val="0"/>
              </a:spcAft>
              <a:defRPr/>
            </a:pPr>
            <a:r>
              <a:rPr lang="en-US" sz="3200" b="1" dirty="0">
                <a:solidFill>
                  <a:srgbClr val="000099"/>
                </a:solidFill>
                <a:latin typeface="+mj-lt"/>
              </a:rPr>
              <a:t>Personal Arts Creativity Experiences</a:t>
            </a:r>
          </a:p>
          <a:p>
            <a:pPr algn="ctr" fontAlgn="auto">
              <a:spcBef>
                <a:spcPts val="0"/>
              </a:spcBef>
              <a:spcAft>
                <a:spcPts val="0"/>
              </a:spcAft>
              <a:defRPr/>
            </a:pPr>
            <a:r>
              <a:rPr lang="en-US" sz="3600" b="1" dirty="0">
                <a:solidFill>
                  <a:srgbClr val="000099"/>
                </a:solidFill>
                <a:latin typeface="+mj-lt"/>
              </a:rPr>
              <a:t/>
            </a:r>
            <a:br>
              <a:rPr lang="en-US" sz="3600" b="1" dirty="0">
                <a:solidFill>
                  <a:srgbClr val="000099"/>
                </a:solidFill>
                <a:latin typeface="+mj-lt"/>
              </a:rPr>
            </a:br>
            <a:r>
              <a:rPr lang="en-US" sz="2000" b="1" dirty="0">
                <a:solidFill>
                  <a:srgbClr val="000099"/>
                </a:solidFill>
                <a:latin typeface="+mj-lt"/>
              </a:rPr>
              <a:t>Q: Do you actively participate in the creation of art </a:t>
            </a:r>
          </a:p>
          <a:p>
            <a:pPr algn="ctr" fontAlgn="auto">
              <a:spcBef>
                <a:spcPts val="0"/>
              </a:spcBef>
              <a:spcAft>
                <a:spcPts val="0"/>
              </a:spcAft>
              <a:defRPr/>
            </a:pPr>
            <a:r>
              <a:rPr lang="en-US" sz="2000" b="1" dirty="0">
                <a:solidFill>
                  <a:srgbClr val="000099"/>
                </a:solidFill>
                <a:latin typeface="+mj-lt"/>
              </a:rPr>
              <a:t>        (e.g., sing in a choir, act in a play, paint or draw)?</a:t>
            </a:r>
          </a:p>
        </p:txBody>
      </p:sp>
      <p:graphicFrame>
        <p:nvGraphicFramePr>
          <p:cNvPr id="3" name="Object 5"/>
          <p:cNvGraphicFramePr>
            <a:graphicFrameLocks noChangeAspect="1"/>
          </p:cNvGraphicFramePr>
          <p:nvPr>
            <p:extLst>
              <p:ext uri="{D42A27DB-BD31-4B8C-83A1-F6EECF244321}">
                <p14:modId xmlns:p14="http://schemas.microsoft.com/office/powerpoint/2010/main" val="2011923194"/>
              </p:ext>
            </p:extLst>
          </p:nvPr>
        </p:nvGraphicFramePr>
        <p:xfrm>
          <a:off x="812800" y="3346450"/>
          <a:ext cx="7318375" cy="32893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Grp="1" noChangeAspect="1"/>
          </p:cNvGraphicFramePr>
          <p:nvPr>
            <p:ph/>
            <p:extLst>
              <p:ext uri="{D42A27DB-BD31-4B8C-83A1-F6EECF244321}">
                <p14:modId xmlns:p14="http://schemas.microsoft.com/office/powerpoint/2010/main" val="3034573481"/>
              </p:ext>
            </p:extLst>
          </p:nvPr>
        </p:nvGraphicFramePr>
        <p:xfrm>
          <a:off x="-2690813" y="2022475"/>
          <a:ext cx="14524038" cy="398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746"/>
          <p:cNvGraphicFramePr>
            <a:graphicFrameLocks noChangeAspect="1"/>
          </p:cNvGraphicFramePr>
          <p:nvPr>
            <p:extLst>
              <p:ext uri="{D42A27DB-BD31-4B8C-83A1-F6EECF244321}">
                <p14:modId xmlns:p14="http://schemas.microsoft.com/office/powerpoint/2010/main" val="3326724608"/>
              </p:ext>
            </p:extLst>
          </p:nvPr>
        </p:nvGraphicFramePr>
        <p:xfrm>
          <a:off x="-2690813" y="1878013"/>
          <a:ext cx="14524038" cy="40306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Grp="1" noChangeAspect="1"/>
          </p:cNvGraphicFramePr>
          <p:nvPr>
            <p:ph/>
            <p:extLst>
              <p:ext uri="{D42A27DB-BD31-4B8C-83A1-F6EECF244321}">
                <p14:modId xmlns:p14="http://schemas.microsoft.com/office/powerpoint/2010/main" val="1524672642"/>
              </p:ext>
            </p:extLst>
          </p:nvPr>
        </p:nvGraphicFramePr>
        <p:xfrm>
          <a:off x="-2690813" y="1878013"/>
          <a:ext cx="14524038" cy="40322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Grp="1" noChangeAspect="1"/>
          </p:cNvGraphicFramePr>
          <p:nvPr>
            <p:ph/>
            <p:extLst>
              <p:ext uri="{D42A27DB-BD31-4B8C-83A1-F6EECF244321}">
                <p14:modId xmlns:p14="http://schemas.microsoft.com/office/powerpoint/2010/main" val="1551985070"/>
              </p:ext>
            </p:extLst>
          </p:nvPr>
        </p:nvGraphicFramePr>
        <p:xfrm>
          <a:off x="139700" y="1879600"/>
          <a:ext cx="8535988" cy="31067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Grp="1" noChangeAspect="1"/>
          </p:cNvGraphicFramePr>
          <p:nvPr>
            <p:ph/>
            <p:extLst>
              <p:ext uri="{D42A27DB-BD31-4B8C-83A1-F6EECF244321}">
                <p14:modId xmlns:p14="http://schemas.microsoft.com/office/powerpoint/2010/main" val="2650179045"/>
              </p:ext>
            </p:extLst>
          </p:nvPr>
        </p:nvGraphicFramePr>
        <p:xfrm>
          <a:off x="-2690813" y="1878013"/>
          <a:ext cx="14524038" cy="40322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ChangeArrowheads="1"/>
          </p:cNvSpPr>
          <p:nvPr/>
        </p:nvSpPr>
        <p:spPr bwMode="auto">
          <a:xfrm>
            <a:off x="0" y="1311275"/>
            <a:ext cx="86487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i="1">
                <a:solidFill>
                  <a:srgbClr val="000099"/>
                </a:solidFill>
                <a:latin typeface="Calibri" pitchFamily="34" charset="0"/>
              </a:rPr>
              <a:t>Arts &amp; Economic Prosperity IV</a:t>
            </a:r>
          </a:p>
          <a:p>
            <a:pPr algn="ctr"/>
            <a:r>
              <a:rPr lang="en-US" sz="3200" b="1" u="sng">
                <a:solidFill>
                  <a:srgbClr val="000099"/>
                </a:solidFill>
                <a:latin typeface="Calibri" pitchFamily="34" charset="0"/>
              </a:rPr>
              <a:t>6 Take-Aways for Delaware</a:t>
            </a:r>
            <a:endParaRPr lang="en-US" sz="2800" b="1" u="sng">
              <a:solidFill>
                <a:srgbClr val="000099"/>
              </a:solidFill>
              <a:latin typeface="Calibri" pitchFamily="34" charset="0"/>
            </a:endParaRPr>
          </a:p>
        </p:txBody>
      </p:sp>
      <p:sp>
        <p:nvSpPr>
          <p:cNvPr id="69634" name="Rectangle 4"/>
          <p:cNvSpPr>
            <a:spLocks noChangeArrowheads="1"/>
          </p:cNvSpPr>
          <p:nvPr/>
        </p:nvSpPr>
        <p:spPr bwMode="auto">
          <a:xfrm>
            <a:off x="657225" y="2682875"/>
            <a:ext cx="799147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lnSpc>
                <a:spcPct val="150000"/>
              </a:lnSpc>
              <a:buClr>
                <a:srgbClr val="A50021"/>
              </a:buClr>
              <a:buFont typeface="Calibri" pitchFamily="34" charset="0"/>
              <a:buAutoNum type="arabicPeriod"/>
            </a:pPr>
            <a:r>
              <a:rPr lang="en-US" sz="2400" b="1">
                <a:solidFill>
                  <a:srgbClr val="000099"/>
                </a:solidFill>
                <a:latin typeface="Calibri" pitchFamily="34" charset="0"/>
              </a:rPr>
              <a:t>$142.3 million industry</a:t>
            </a:r>
          </a:p>
          <a:p>
            <a:pPr marL="514350" indent="-514350">
              <a:lnSpc>
                <a:spcPct val="150000"/>
              </a:lnSpc>
              <a:buClr>
                <a:srgbClr val="A50021"/>
              </a:buClr>
              <a:buFont typeface="Calibri" pitchFamily="34" charset="0"/>
              <a:buAutoNum type="arabicPeriod"/>
            </a:pPr>
            <a:r>
              <a:rPr lang="en-US" sz="2400" b="1">
                <a:solidFill>
                  <a:srgbClr val="000099"/>
                </a:solidFill>
                <a:latin typeface="Calibri" pitchFamily="34" charset="0"/>
              </a:rPr>
              <a:t>Supports 3,868 jobs (among top 10 DE employers)</a:t>
            </a:r>
          </a:p>
          <a:p>
            <a:pPr marL="514350" indent="-514350">
              <a:lnSpc>
                <a:spcPct val="150000"/>
              </a:lnSpc>
              <a:buClr>
                <a:srgbClr val="A50021"/>
              </a:buClr>
              <a:buFont typeface="Calibri" pitchFamily="34" charset="0"/>
              <a:buAutoNum type="arabicPeriod"/>
            </a:pPr>
            <a:r>
              <a:rPr lang="en-US" sz="2400" b="1">
                <a:solidFill>
                  <a:srgbClr val="000099"/>
                </a:solidFill>
                <a:latin typeface="Calibri" pitchFamily="34" charset="0"/>
              </a:rPr>
              <a:t>Generates $9.9 million in local/state revenue</a:t>
            </a:r>
          </a:p>
          <a:p>
            <a:pPr marL="514350" indent="-514350">
              <a:lnSpc>
                <a:spcPct val="150000"/>
              </a:lnSpc>
              <a:buClr>
                <a:srgbClr val="A50021"/>
              </a:buClr>
              <a:buFont typeface="Calibri" pitchFamily="34" charset="0"/>
              <a:buAutoNum type="arabicPeriod"/>
            </a:pPr>
            <a:r>
              <a:rPr lang="en-US" sz="2400" b="1">
                <a:solidFill>
                  <a:srgbClr val="000099"/>
                </a:solidFill>
                <a:latin typeface="Calibri" pitchFamily="34" charset="0"/>
              </a:rPr>
              <a:t>Attendees spend $29.80 per person (beyond admission)</a:t>
            </a:r>
          </a:p>
          <a:p>
            <a:pPr marL="514350" indent="-514350">
              <a:lnSpc>
                <a:spcPct val="150000"/>
              </a:lnSpc>
              <a:buClr>
                <a:srgbClr val="A50021"/>
              </a:buClr>
              <a:buFont typeface="Calibri" pitchFamily="34" charset="0"/>
              <a:buAutoNum type="arabicPeriod"/>
            </a:pPr>
            <a:r>
              <a:rPr lang="en-US" sz="2400" b="1">
                <a:solidFill>
                  <a:srgbClr val="000099"/>
                </a:solidFill>
                <a:latin typeface="Calibri" pitchFamily="34" charset="0"/>
              </a:rPr>
              <a:t>Resilient in tough economic times</a:t>
            </a:r>
          </a:p>
          <a:p>
            <a:pPr marL="514350" indent="-514350">
              <a:lnSpc>
                <a:spcPct val="150000"/>
              </a:lnSpc>
              <a:buClr>
                <a:srgbClr val="A50021"/>
              </a:buClr>
              <a:buFont typeface="Calibri" pitchFamily="34" charset="0"/>
              <a:buAutoNum type="arabicPeriod"/>
            </a:pPr>
            <a:r>
              <a:rPr lang="en-US" sz="2400" b="1">
                <a:solidFill>
                  <a:srgbClr val="000099"/>
                </a:solidFill>
                <a:latin typeface="Calibri" pitchFamily="34" charset="0"/>
              </a:rPr>
              <a:t>If arts aren’t available here, patrons will go elsewhere</a:t>
            </a:r>
          </a:p>
          <a:p>
            <a:pPr marL="514350" indent="-514350">
              <a:lnSpc>
                <a:spcPct val="150000"/>
              </a:lnSpc>
              <a:buClr>
                <a:srgbClr val="A50021"/>
              </a:buClr>
              <a:buFont typeface="Calibri" pitchFamily="34" charset="0"/>
              <a:buAutoNum type="arabicPeriod"/>
            </a:pPr>
            <a:endParaRPr lang="en-US" sz="2400" b="1">
              <a:solidFill>
                <a:srgbClr val="000099"/>
              </a:solidFill>
              <a:latin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1317625"/>
            <a:ext cx="8802688" cy="825500"/>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3200" b="1" dirty="0">
                <a:solidFill>
                  <a:srgbClr val="000099"/>
                </a:solidFill>
                <a:latin typeface="+mj-lt"/>
              </a:rPr>
              <a:t>National AEP4 Research Partners</a:t>
            </a:r>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8" y="2524125"/>
            <a:ext cx="8151812"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1311275"/>
            <a:ext cx="8802688" cy="946150"/>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3200" b="1" dirty="0">
                <a:solidFill>
                  <a:srgbClr val="000099"/>
                </a:solidFill>
                <a:latin typeface="+mj-lt"/>
              </a:rPr>
              <a:t>Arts and the “Great Recession”</a:t>
            </a:r>
          </a:p>
          <a:p>
            <a:pPr algn="ctr" fontAlgn="auto">
              <a:spcBef>
                <a:spcPts val="0"/>
              </a:spcBef>
              <a:spcAft>
                <a:spcPts val="0"/>
              </a:spcAft>
              <a:defRPr/>
            </a:pPr>
            <a:r>
              <a:rPr lang="en-US" sz="3200" b="1" dirty="0">
                <a:solidFill>
                  <a:srgbClr val="000099"/>
                </a:solidFill>
                <a:latin typeface="+mj-lt"/>
              </a:rPr>
              <a:t>Changes between 2005 and 2010</a:t>
            </a:r>
            <a:endParaRPr lang="en-US" sz="2800" b="1" dirty="0">
              <a:solidFill>
                <a:srgbClr val="000099"/>
              </a:solidFill>
              <a:latin typeface="+mj-lt"/>
            </a:endParaRPr>
          </a:p>
        </p:txBody>
      </p:sp>
      <p:sp>
        <p:nvSpPr>
          <p:cNvPr id="32770" name="TextBox 3"/>
          <p:cNvSpPr txBox="1">
            <a:spLocks noChangeArrowheads="1"/>
          </p:cNvSpPr>
          <p:nvPr/>
        </p:nvSpPr>
        <p:spPr bwMode="auto">
          <a:xfrm>
            <a:off x="581025" y="3381375"/>
            <a:ext cx="1790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r>
              <a:rPr lang="en-US">
                <a:latin typeface="Calibri" pitchFamily="34" charset="0"/>
              </a:rPr>
              <a:t>Unemployment</a:t>
            </a:r>
          </a:p>
          <a:p>
            <a:pPr algn="ctr"/>
            <a:r>
              <a:rPr lang="en-US">
                <a:latin typeface="Calibri" pitchFamily="34" charset="0"/>
              </a:rPr>
              <a:t>5.1% to 9.7%</a:t>
            </a:r>
          </a:p>
        </p:txBody>
      </p:sp>
      <p:sp>
        <p:nvSpPr>
          <p:cNvPr id="5" name="Down Arrow 4"/>
          <p:cNvSpPr/>
          <p:nvPr/>
        </p:nvSpPr>
        <p:spPr>
          <a:xfrm>
            <a:off x="3614738" y="2533650"/>
            <a:ext cx="1114425" cy="857250"/>
          </a:xfrm>
          <a:prstGeom prst="downArrow">
            <a:avLst>
              <a:gd name="adj1" fmla="val 46581"/>
              <a:gd name="adj2" fmla="val 50000"/>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Down Arrow 5"/>
          <p:cNvSpPr/>
          <p:nvPr/>
        </p:nvSpPr>
        <p:spPr>
          <a:xfrm flipV="1">
            <a:off x="904875" y="2524125"/>
            <a:ext cx="1114425" cy="857250"/>
          </a:xfrm>
          <a:prstGeom prst="downArrow">
            <a:avLst>
              <a:gd name="adj1" fmla="val 46581"/>
              <a:gd name="adj2" fmla="val 50000"/>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773" name="TextBox 6"/>
          <p:cNvSpPr txBox="1">
            <a:spLocks noChangeArrowheads="1"/>
          </p:cNvSpPr>
          <p:nvPr/>
        </p:nvSpPr>
        <p:spPr bwMode="auto">
          <a:xfrm>
            <a:off x="3295650" y="3409950"/>
            <a:ext cx="1790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r>
              <a:rPr lang="en-US">
                <a:latin typeface="Calibri" pitchFamily="34" charset="0"/>
              </a:rPr>
              <a:t>Consumer Confidence</a:t>
            </a:r>
          </a:p>
          <a:p>
            <a:pPr algn="ctr"/>
            <a:r>
              <a:rPr lang="en-US">
                <a:latin typeface="Calibri" pitchFamily="34" charset="0"/>
              </a:rPr>
              <a:t>101 to 54</a:t>
            </a:r>
          </a:p>
        </p:txBody>
      </p:sp>
      <p:sp>
        <p:nvSpPr>
          <p:cNvPr id="8" name="Down Arrow 7"/>
          <p:cNvSpPr/>
          <p:nvPr/>
        </p:nvSpPr>
        <p:spPr>
          <a:xfrm flipV="1">
            <a:off x="6381750" y="2552700"/>
            <a:ext cx="1114425" cy="857250"/>
          </a:xfrm>
          <a:prstGeom prst="downArrow">
            <a:avLst>
              <a:gd name="adj1" fmla="val 46581"/>
              <a:gd name="adj2" fmla="val 50000"/>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775" name="TextBox 8"/>
          <p:cNvSpPr txBox="1">
            <a:spLocks noChangeArrowheads="1"/>
          </p:cNvSpPr>
          <p:nvPr/>
        </p:nvSpPr>
        <p:spPr bwMode="auto">
          <a:xfrm>
            <a:off x="5743575" y="3438525"/>
            <a:ext cx="243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r>
              <a:rPr lang="en-US">
                <a:latin typeface="Calibri" pitchFamily="34" charset="0"/>
              </a:rPr>
              <a:t>Home Foreclosures Tripled: </a:t>
            </a:r>
          </a:p>
          <a:p>
            <a:pPr algn="ctr"/>
            <a:r>
              <a:rPr lang="en-US">
                <a:latin typeface="Calibri" pitchFamily="34" charset="0"/>
              </a:rPr>
              <a:t>885,000 to 2.9 million</a:t>
            </a:r>
          </a:p>
        </p:txBody>
      </p:sp>
      <p:sp>
        <p:nvSpPr>
          <p:cNvPr id="10" name="Down Arrow 9"/>
          <p:cNvSpPr/>
          <p:nvPr/>
        </p:nvSpPr>
        <p:spPr>
          <a:xfrm>
            <a:off x="904875" y="4648200"/>
            <a:ext cx="1114425" cy="857250"/>
          </a:xfrm>
          <a:prstGeom prst="downArrow">
            <a:avLst>
              <a:gd name="adj1" fmla="val 46581"/>
              <a:gd name="adj2" fmla="val 50000"/>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777" name="TextBox 10"/>
          <p:cNvSpPr txBox="1">
            <a:spLocks noChangeArrowheads="1"/>
          </p:cNvSpPr>
          <p:nvPr/>
        </p:nvSpPr>
        <p:spPr bwMode="auto">
          <a:xfrm>
            <a:off x="95250" y="5534025"/>
            <a:ext cx="27717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r>
              <a:rPr lang="en-US">
                <a:latin typeface="Calibri" pitchFamily="34" charset="0"/>
              </a:rPr>
              <a:t>Spending on recreation, entertainment, shopping:</a:t>
            </a:r>
          </a:p>
          <a:p>
            <a:pPr algn="ctr"/>
            <a:r>
              <a:rPr lang="en-US">
                <a:latin typeface="Calibri" pitchFamily="34" charset="0"/>
              </a:rPr>
              <a:t>$192 to $164 billion</a:t>
            </a:r>
          </a:p>
        </p:txBody>
      </p:sp>
      <p:sp>
        <p:nvSpPr>
          <p:cNvPr id="14" name="Down Arrow 13"/>
          <p:cNvSpPr/>
          <p:nvPr/>
        </p:nvSpPr>
        <p:spPr>
          <a:xfrm>
            <a:off x="3648075" y="4676775"/>
            <a:ext cx="1114425" cy="857250"/>
          </a:xfrm>
          <a:prstGeom prst="downArrow">
            <a:avLst>
              <a:gd name="adj1" fmla="val 46581"/>
              <a:gd name="adj2" fmla="val 50000"/>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779" name="TextBox 14"/>
          <p:cNvSpPr txBox="1">
            <a:spLocks noChangeArrowheads="1"/>
          </p:cNvSpPr>
          <p:nvPr/>
        </p:nvSpPr>
        <p:spPr bwMode="auto">
          <a:xfrm>
            <a:off x="3190875" y="5562600"/>
            <a:ext cx="2076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r>
              <a:rPr lang="en-US">
                <a:latin typeface="Calibri" pitchFamily="34" charset="0"/>
              </a:rPr>
              <a:t>Live attendance: </a:t>
            </a:r>
          </a:p>
          <a:p>
            <a:pPr algn="ctr"/>
            <a:r>
              <a:rPr lang="en-US">
                <a:latin typeface="Calibri" pitchFamily="34" charset="0"/>
              </a:rPr>
              <a:t>arts and sports</a:t>
            </a:r>
          </a:p>
        </p:txBody>
      </p:sp>
      <p:sp>
        <p:nvSpPr>
          <p:cNvPr id="16" name="Down Arrow 15"/>
          <p:cNvSpPr/>
          <p:nvPr/>
        </p:nvSpPr>
        <p:spPr>
          <a:xfrm>
            <a:off x="6391275" y="4657725"/>
            <a:ext cx="1114425" cy="857250"/>
          </a:xfrm>
          <a:prstGeom prst="downArrow">
            <a:avLst>
              <a:gd name="adj1" fmla="val 46581"/>
              <a:gd name="adj2" fmla="val 50000"/>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781" name="TextBox 16"/>
          <p:cNvSpPr txBox="1">
            <a:spLocks noChangeArrowheads="1"/>
          </p:cNvSpPr>
          <p:nvPr/>
        </p:nvSpPr>
        <p:spPr bwMode="auto">
          <a:xfrm>
            <a:off x="5934075" y="5543550"/>
            <a:ext cx="2076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r>
              <a:rPr lang="en-US">
                <a:latin typeface="Calibri" pitchFamily="34" charset="0"/>
              </a:rPr>
              <a:t>Jobs in tourism, food &amp; beverage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55563" y="2359025"/>
            <a:ext cx="9144001" cy="1143000"/>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5400" b="1" i="1" dirty="0">
                <a:solidFill>
                  <a:srgbClr val="000099"/>
                </a:solidFill>
                <a:latin typeface="+mj-lt"/>
              </a:rPr>
              <a:t>The Arts Mean Business!</a:t>
            </a:r>
            <a:r>
              <a:rPr lang="en-US" sz="6000" b="1" dirty="0">
                <a:solidFill>
                  <a:srgbClr val="000099"/>
                </a:solidFill>
                <a:latin typeface="Times New Roman" pitchFamily="18" charset="0"/>
              </a:rPr>
              <a:t/>
            </a:r>
            <a:br>
              <a:rPr lang="en-US" sz="6000" b="1" dirty="0">
                <a:solidFill>
                  <a:srgbClr val="000099"/>
                </a:solidFill>
                <a:latin typeface="Times New Roman" pitchFamily="18" charset="0"/>
              </a:rPr>
            </a:br>
            <a:r>
              <a:rPr lang="en-US" sz="4800" b="1" dirty="0">
                <a:solidFill>
                  <a:srgbClr val="000099"/>
                </a:solidFill>
                <a:latin typeface="Times New Roman" pitchFamily="18" charset="0"/>
              </a:rPr>
              <a:t/>
            </a:r>
            <a:br>
              <a:rPr lang="en-US" sz="4800" b="1" dirty="0">
                <a:solidFill>
                  <a:srgbClr val="000099"/>
                </a:solidFill>
                <a:latin typeface="Times New Roman" pitchFamily="18" charset="0"/>
              </a:rPr>
            </a:br>
            <a:r>
              <a:rPr lang="en-US" sz="2400" b="1" dirty="0">
                <a:solidFill>
                  <a:srgbClr val="000099"/>
                </a:solidFill>
                <a:latin typeface="+mj-lt"/>
              </a:rPr>
              <a:t>www.AmericansForTheArts.org/EconomicImpact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 27"/>
          <p:cNvGraphicFramePr/>
          <p:nvPr/>
        </p:nvGraphicFramePr>
        <p:xfrm>
          <a:off x="1057275" y="2143124"/>
          <a:ext cx="6715125" cy="4781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4" name="Rectangle 3"/>
          <p:cNvSpPr>
            <a:spLocks noChangeArrowheads="1"/>
          </p:cNvSpPr>
          <p:nvPr/>
        </p:nvSpPr>
        <p:spPr bwMode="auto">
          <a:xfrm>
            <a:off x="0" y="1314450"/>
            <a:ext cx="87153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a:solidFill>
                  <a:srgbClr val="000099"/>
                </a:solidFill>
                <a:latin typeface="Times New Roman" pitchFamily="18" charset="0"/>
              </a:rPr>
              <a:t>How a Dollar is Re-Spent in a Community . . .</a:t>
            </a:r>
          </a:p>
        </p:txBody>
      </p:sp>
      <p:grpSp>
        <p:nvGrpSpPr>
          <p:cNvPr id="14" name="Group 13"/>
          <p:cNvGrpSpPr/>
          <p:nvPr/>
        </p:nvGrpSpPr>
        <p:grpSpPr>
          <a:xfrm>
            <a:off x="883335" y="3153864"/>
            <a:ext cx="623811" cy="346896"/>
            <a:chOff x="2594210" y="3266732"/>
            <a:chExt cx="534817" cy="385934"/>
          </a:xfrm>
          <a:solidFill>
            <a:srgbClr val="FF0000"/>
          </a:solidFill>
        </p:grpSpPr>
        <p:sp>
          <p:nvSpPr>
            <p:cNvPr id="15" name="Right Arrow 14"/>
            <p:cNvSpPr/>
            <p:nvPr/>
          </p:nvSpPr>
          <p:spPr>
            <a:xfrm rot="11349152">
              <a:off x="2594210" y="3266732"/>
              <a:ext cx="534817" cy="385934"/>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Right Arrow 4"/>
            <p:cNvSpPr/>
            <p:nvPr/>
          </p:nvSpPr>
          <p:spPr>
            <a:xfrm rot="22149152">
              <a:off x="2709253" y="3353127"/>
              <a:ext cx="419037" cy="231560"/>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11200" fontAlgn="auto">
                <a:lnSpc>
                  <a:spcPct val="90000"/>
                </a:lnSpc>
                <a:spcAft>
                  <a:spcPct val="35000"/>
                </a:spcAft>
                <a:defRPr/>
              </a:pPr>
              <a:endParaRPr lang="en-US" sz="1600" dirty="0"/>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8575" y="1314450"/>
            <a:ext cx="8677275" cy="1143000"/>
          </a:xfrm>
          <a:prstGeom prst="rect">
            <a:avLst/>
          </a:prstGeom>
          <a:noFill/>
          <a:ln w="9525">
            <a:noFill/>
            <a:miter lim="800000"/>
            <a:headEnd/>
            <a:tailEnd/>
          </a:ln>
        </p:spPr>
        <p:txBody>
          <a:bodyPr anchor="ctr"/>
          <a:lstStyle/>
          <a:p>
            <a:pPr algn="ctr" fontAlgn="auto">
              <a:spcBef>
                <a:spcPts val="0"/>
              </a:spcBef>
              <a:spcAft>
                <a:spcPts val="0"/>
              </a:spcAft>
              <a:defRPr/>
            </a:pPr>
            <a:r>
              <a:rPr lang="en-US" sz="2800" b="1" dirty="0">
                <a:solidFill>
                  <a:srgbClr val="000099"/>
                </a:solidFill>
                <a:latin typeface="+mj-lt"/>
              </a:rPr>
              <a:t>Economic Impact of Nonprofit Arts &amp; Culture Industry</a:t>
            </a:r>
          </a:p>
          <a:p>
            <a:pPr algn="ctr" fontAlgn="auto">
              <a:spcBef>
                <a:spcPts val="0"/>
              </a:spcBef>
              <a:spcAft>
                <a:spcPts val="0"/>
              </a:spcAft>
              <a:defRPr/>
            </a:pPr>
            <a:r>
              <a:rPr lang="en-US" sz="2800" b="1" dirty="0">
                <a:solidFill>
                  <a:srgbClr val="000099"/>
                </a:solidFill>
                <a:latin typeface="+mj-lt"/>
              </a:rPr>
              <a:t>$135.2 Billion Annual Expenditures (2010)</a:t>
            </a:r>
          </a:p>
        </p:txBody>
      </p:sp>
      <p:graphicFrame>
        <p:nvGraphicFramePr>
          <p:cNvPr id="3" name="Group 4"/>
          <p:cNvGraphicFramePr>
            <a:graphicFrameLocks noGrp="1"/>
          </p:cNvGraphicFramePr>
          <p:nvPr/>
        </p:nvGraphicFramePr>
        <p:xfrm>
          <a:off x="1668749" y="2823040"/>
          <a:ext cx="5513101" cy="2667000"/>
        </p:xfrm>
        <a:graphic>
          <a:graphicData uri="http://schemas.openxmlformats.org/drawingml/2006/table">
            <a:tbl>
              <a:tblPr>
                <a:tableStyleId>{69C7853C-536D-4A76-A0AE-DD22124D55A5}</a:tableStyleId>
              </a:tblPr>
              <a:tblGrid>
                <a:gridCol w="3141376"/>
                <a:gridCol w="2371725"/>
              </a:tblGrid>
              <a:tr h="533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Full-Time Equivalent Jobs</a:t>
                      </a:r>
                      <a:endParaRPr kumimoji="0" lang="en-US" sz="1800" b="1" i="0" u="none" strike="noStrike" cap="none" normalizeH="0" baseline="0" dirty="0" smtClean="0">
                        <a:ln>
                          <a:noFill/>
                        </a:ln>
                        <a:solidFill>
                          <a:srgbClr val="37277D"/>
                        </a:solidFill>
                        <a:effectLst/>
                        <a:latin typeface="Times" charset="0"/>
                        <a:ea typeface="Arial Unicode MS" pitchFamily="34" charset="-128"/>
                        <a:cs typeface="Arial" pitchFamily="34" charset="0"/>
                      </a:endParaRPr>
                    </a:p>
                  </a:txBody>
                  <a:tcPr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          4.1 Million</a:t>
                      </a:r>
                      <a:endParaRPr kumimoji="0" lang="en-US" sz="1800" b="1" i="0" u="none" strike="noStrike" cap="none" normalizeH="0" baseline="0" dirty="0" smtClean="0">
                        <a:ln>
                          <a:noFill/>
                        </a:ln>
                        <a:solidFill>
                          <a:srgbClr val="37277D"/>
                        </a:solidFill>
                        <a:effectLst/>
                        <a:latin typeface="Times" charset="0"/>
                        <a:ea typeface="Arial Unicode MS" pitchFamily="34" charset="-128"/>
                        <a:cs typeface="Arial" pitchFamily="34" charset="0"/>
                      </a:endParaRPr>
                    </a:p>
                  </a:txBody>
                  <a:tcPr anchor="ctr" horzOverflow="overflow"/>
                </a:tc>
              </a:tr>
              <a:tr h="533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Resident Household Income</a:t>
                      </a:r>
                      <a:endParaRPr kumimoji="0" lang="en-US" sz="1800" b="1" i="0" u="none" strike="noStrike" cap="none" normalizeH="0" baseline="0" dirty="0" smtClean="0">
                        <a:ln>
                          <a:noFill/>
                        </a:ln>
                        <a:solidFill>
                          <a:srgbClr val="37277D"/>
                        </a:solidFill>
                        <a:effectLst/>
                        <a:latin typeface="Times" charset="0"/>
                        <a:ea typeface="Arial Unicode MS" pitchFamily="34" charset="-128"/>
                        <a:cs typeface="Arial" pitchFamily="34" charset="0"/>
                      </a:endParaRPr>
                    </a:p>
                  </a:txBody>
                  <a:tcPr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          $86.7 Billion</a:t>
                      </a:r>
                      <a:endParaRPr kumimoji="0" lang="en-US" sz="1800" b="1" i="0" u="none" strike="noStrike" cap="none" normalizeH="0" baseline="0" dirty="0" smtClean="0">
                        <a:ln>
                          <a:noFill/>
                        </a:ln>
                        <a:solidFill>
                          <a:srgbClr val="37277D"/>
                        </a:solidFill>
                        <a:effectLst/>
                        <a:latin typeface="Times" charset="0"/>
                        <a:ea typeface="Arial Unicode MS" pitchFamily="34" charset="-128"/>
                        <a:cs typeface="Arial" pitchFamily="34" charset="0"/>
                      </a:endParaRPr>
                    </a:p>
                  </a:txBody>
                  <a:tcPr anchor="ctr" horzOverflow="overflow"/>
                </a:tc>
              </a:tr>
              <a:tr h="533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Local Government Revenue</a:t>
                      </a:r>
                      <a:endParaRPr kumimoji="0" lang="en-US" sz="1800" b="1" i="0" u="none" strike="noStrike" cap="none" normalizeH="0" baseline="0" dirty="0" smtClean="0">
                        <a:ln>
                          <a:noFill/>
                        </a:ln>
                        <a:solidFill>
                          <a:srgbClr val="37277D"/>
                        </a:solidFill>
                        <a:effectLst/>
                        <a:latin typeface="Times" charset="0"/>
                        <a:ea typeface="Arial Unicode MS" pitchFamily="34" charset="-128"/>
                        <a:cs typeface="Arial" pitchFamily="34" charset="0"/>
                      </a:endParaRPr>
                    </a:p>
                  </a:txBody>
                  <a:tcPr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          $6.1 Billion</a:t>
                      </a:r>
                      <a:endParaRPr kumimoji="0" lang="en-US" sz="1800" b="1" i="0" u="none" strike="noStrike" cap="none" normalizeH="0" baseline="0" dirty="0" smtClean="0">
                        <a:ln>
                          <a:noFill/>
                        </a:ln>
                        <a:solidFill>
                          <a:srgbClr val="37277D"/>
                        </a:solidFill>
                        <a:effectLst/>
                        <a:latin typeface="Times" charset="0"/>
                        <a:ea typeface="Arial Unicode MS" pitchFamily="34" charset="-128"/>
                        <a:cs typeface="Arial" pitchFamily="34" charset="0"/>
                      </a:endParaRPr>
                    </a:p>
                  </a:txBody>
                  <a:tcPr anchor="ctr" horzOverflow="overflow"/>
                </a:tc>
              </a:tr>
              <a:tr h="533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State Government Revenue</a:t>
                      </a:r>
                      <a:endParaRPr kumimoji="0" lang="en-US" sz="1800" b="1" i="0" u="none" strike="noStrike" cap="none" normalizeH="0" baseline="0" dirty="0" smtClean="0">
                        <a:ln>
                          <a:noFill/>
                        </a:ln>
                        <a:solidFill>
                          <a:srgbClr val="37277D"/>
                        </a:solidFill>
                        <a:effectLst/>
                        <a:latin typeface="Arial" pitchFamily="34" charset="0"/>
                        <a:ea typeface="Arial Unicode MS" pitchFamily="34" charset="-128"/>
                        <a:cs typeface="Arial" pitchFamily="34" charset="0"/>
                      </a:endParaRPr>
                    </a:p>
                  </a:txBody>
                  <a:tcPr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          $6.7 Billion</a:t>
                      </a:r>
                      <a:endParaRPr kumimoji="0" lang="en-US" sz="1800" b="1" i="0" u="none" strike="noStrike" cap="none" normalizeH="0" baseline="0" dirty="0" smtClean="0">
                        <a:ln>
                          <a:noFill/>
                        </a:ln>
                        <a:solidFill>
                          <a:srgbClr val="37277D"/>
                        </a:solidFill>
                        <a:effectLst/>
                        <a:latin typeface="Times" charset="0"/>
                        <a:ea typeface="Arial Unicode MS" pitchFamily="34" charset="-128"/>
                        <a:cs typeface="Arial" pitchFamily="34" charset="0"/>
                      </a:endParaRPr>
                    </a:p>
                  </a:txBody>
                  <a:tcPr anchor="ctr" horzOverflow="overflow"/>
                </a:tc>
              </a:tr>
              <a:tr h="533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Federal Income Tax Revenue</a:t>
                      </a:r>
                      <a:endParaRPr kumimoji="0" lang="en-US" sz="1800" b="1" i="0" u="none" strike="noStrike" cap="none" normalizeH="0" baseline="0" dirty="0" smtClean="0">
                        <a:ln>
                          <a:noFill/>
                        </a:ln>
                        <a:solidFill>
                          <a:srgbClr val="37277D"/>
                        </a:solidFill>
                        <a:effectLst/>
                        <a:latin typeface="Arial" pitchFamily="34" charset="0"/>
                        <a:ea typeface="Arial Unicode MS" pitchFamily="34" charset="-128"/>
                        <a:cs typeface="Arial" pitchFamily="34" charset="0"/>
                      </a:endParaRPr>
                    </a:p>
                  </a:txBody>
                  <a:tcPr anchor="ctr" horzOverflow="overflow"/>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800" u="none" strike="noStrike" kern="1200" cap="none" normalizeH="0" baseline="0" dirty="0" smtClean="0">
                          <a:ln>
                            <a:noFill/>
                          </a:ln>
                          <a:effectLst/>
                        </a:rPr>
                        <a:t>          $9.6 Billion</a:t>
                      </a:r>
                      <a:endParaRPr kumimoji="0" lang="en-US" sz="1800" b="1" i="0" u="none" strike="noStrike" kern="1200" cap="none" normalizeH="0" baseline="0" dirty="0" smtClean="0">
                        <a:ln>
                          <a:noFill/>
                        </a:ln>
                        <a:solidFill>
                          <a:srgbClr val="37277D"/>
                        </a:solidFill>
                        <a:effectLst/>
                        <a:latin typeface="Arial" pitchFamily="34" charset="0"/>
                        <a:ea typeface="Arial Unicode MS" pitchFamily="34" charset="-128"/>
                        <a:cs typeface="Arial" pitchFamily="34" charset="0"/>
                      </a:endParaRPr>
                    </a:p>
                  </a:txBody>
                  <a:tcPr anchor="ctr" horzOverflow="overflow"/>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005013"/>
            <a:ext cx="8721725" cy="2900362"/>
          </a:xfrm>
          <a:prstGeom prst="rect">
            <a:avLst/>
          </a:prstGeom>
          <a:noFill/>
          <a:ln w="9525">
            <a:noFill/>
            <a:miter lim="800000"/>
            <a:headEnd/>
            <a:tailEnd/>
          </a:ln>
        </p:spPr>
        <p:txBody>
          <a:bodyPr anchor="ctr"/>
          <a:lstStyle/>
          <a:p>
            <a:pPr algn="ctr" fontAlgn="auto">
              <a:spcBef>
                <a:spcPts val="0"/>
              </a:spcBef>
              <a:spcAft>
                <a:spcPts val="0"/>
              </a:spcAft>
              <a:defRPr/>
            </a:pPr>
            <a:endParaRPr lang="en-US" sz="2800" b="1" dirty="0">
              <a:solidFill>
                <a:srgbClr val="000099"/>
              </a:solidFill>
              <a:latin typeface="+mj-lt"/>
            </a:endParaRPr>
          </a:p>
          <a:p>
            <a:pPr algn="ctr" fontAlgn="auto">
              <a:spcBef>
                <a:spcPts val="0"/>
              </a:spcBef>
              <a:spcAft>
                <a:spcPts val="0"/>
              </a:spcAft>
              <a:defRPr/>
            </a:pPr>
            <a:endParaRPr lang="en-US" sz="2800" b="1" dirty="0">
              <a:solidFill>
                <a:srgbClr val="000099"/>
              </a:solidFill>
              <a:latin typeface="+mj-lt"/>
            </a:endParaRPr>
          </a:p>
          <a:p>
            <a:pPr algn="ctr" fontAlgn="auto">
              <a:spcBef>
                <a:spcPts val="0"/>
              </a:spcBef>
              <a:spcAft>
                <a:spcPts val="0"/>
              </a:spcAft>
              <a:defRPr/>
            </a:pPr>
            <a:endParaRPr lang="en-US" sz="2800" b="1" dirty="0">
              <a:solidFill>
                <a:srgbClr val="000099"/>
              </a:solidFill>
              <a:latin typeface="+mj-lt"/>
            </a:endParaRPr>
          </a:p>
          <a:p>
            <a:pPr algn="ctr" fontAlgn="auto">
              <a:spcBef>
                <a:spcPts val="0"/>
              </a:spcBef>
              <a:spcAft>
                <a:spcPts val="0"/>
              </a:spcAft>
              <a:defRPr/>
            </a:pPr>
            <a:endParaRPr lang="en-US" sz="2800" b="1" dirty="0">
              <a:solidFill>
                <a:srgbClr val="000099"/>
              </a:solidFill>
              <a:latin typeface="+mj-lt"/>
            </a:endParaRPr>
          </a:p>
          <a:p>
            <a:pPr algn="ctr" fontAlgn="auto">
              <a:spcBef>
                <a:spcPts val="0"/>
              </a:spcBef>
              <a:spcAft>
                <a:spcPts val="0"/>
              </a:spcAft>
              <a:defRPr/>
            </a:pPr>
            <a:r>
              <a:rPr lang="en-US" sz="3200" b="1" dirty="0">
                <a:solidFill>
                  <a:srgbClr val="000099"/>
                </a:solidFill>
                <a:latin typeface="+mj-lt"/>
              </a:rPr>
              <a:t>Organizations Spent . . . </a:t>
            </a:r>
          </a:p>
          <a:p>
            <a:pPr algn="ctr" fontAlgn="auto">
              <a:spcBef>
                <a:spcPts val="0"/>
              </a:spcBef>
              <a:spcAft>
                <a:spcPts val="0"/>
              </a:spcAft>
              <a:defRPr/>
            </a:pPr>
            <a:endParaRPr lang="en-US" sz="2800" b="1" dirty="0">
              <a:solidFill>
                <a:srgbClr val="000099"/>
              </a:solidFill>
              <a:latin typeface="+mj-lt"/>
            </a:endParaRPr>
          </a:p>
          <a:p>
            <a:pPr algn="ctr" fontAlgn="auto">
              <a:spcBef>
                <a:spcPts val="0"/>
              </a:spcBef>
              <a:spcAft>
                <a:spcPts val="0"/>
              </a:spcAft>
              <a:defRPr/>
            </a:pPr>
            <a:endParaRPr lang="en-US" sz="2800" b="1" dirty="0">
              <a:solidFill>
                <a:srgbClr val="000099"/>
              </a:solidFill>
              <a:latin typeface="+mj-lt"/>
            </a:endParaRPr>
          </a:p>
          <a:p>
            <a:pPr algn="ctr" fontAlgn="auto">
              <a:spcBef>
                <a:spcPts val="0"/>
              </a:spcBef>
              <a:spcAft>
                <a:spcPts val="0"/>
              </a:spcAft>
              <a:defRPr/>
            </a:pPr>
            <a:r>
              <a:rPr lang="en-US" sz="6600" b="1" dirty="0">
                <a:solidFill>
                  <a:srgbClr val="000099"/>
                </a:solidFill>
                <a:latin typeface="+mn-lt"/>
              </a:rPr>
              <a:t>$61.1 Billion</a:t>
            </a:r>
          </a:p>
          <a:p>
            <a:pPr algn="ctr" fontAlgn="auto">
              <a:spcBef>
                <a:spcPts val="0"/>
              </a:spcBef>
              <a:spcAft>
                <a:spcPts val="0"/>
              </a:spcAft>
              <a:defRPr/>
            </a:pPr>
            <a:endParaRPr lang="en-US" sz="6600" b="1" dirty="0">
              <a:solidFill>
                <a:srgbClr val="000099"/>
              </a:solidFill>
              <a:latin typeface="+mn-lt"/>
            </a:endParaRPr>
          </a:p>
          <a:p>
            <a:pPr algn="ctr" fontAlgn="auto">
              <a:spcBef>
                <a:spcPts val="0"/>
              </a:spcBef>
              <a:spcAft>
                <a:spcPts val="0"/>
              </a:spcAft>
              <a:defRPr/>
            </a:pPr>
            <a:r>
              <a:rPr lang="en-US" sz="2800" b="1" dirty="0">
                <a:solidFill>
                  <a:srgbClr val="000099"/>
                </a:solidFill>
                <a:latin typeface="+mj-lt"/>
              </a:rPr>
              <a:t/>
            </a:r>
            <a:br>
              <a:rPr lang="en-US" sz="2800" b="1" dirty="0">
                <a:solidFill>
                  <a:srgbClr val="000099"/>
                </a:solidFill>
                <a:latin typeface="+mj-lt"/>
              </a:rPr>
            </a:br>
            <a:endParaRPr lang="en-US" sz="2800" b="1" dirty="0">
              <a:solidFill>
                <a:srgbClr val="000099"/>
              </a:solidFill>
              <a:latin typeface="+mj-l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7" name="Rectangle 3"/>
          <p:cNvSpPr>
            <a:spLocks noChangeArrowheads="1"/>
          </p:cNvSpPr>
          <p:nvPr/>
        </p:nvSpPr>
        <p:spPr bwMode="auto">
          <a:xfrm>
            <a:off x="28575" y="1365250"/>
            <a:ext cx="8667750" cy="987425"/>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3200" b="1" dirty="0">
                <a:solidFill>
                  <a:srgbClr val="000099"/>
                </a:solidFill>
                <a:latin typeface="+mj-lt"/>
              </a:rPr>
              <a:t>1.1 Million Jobs Supported </a:t>
            </a:r>
          </a:p>
          <a:p>
            <a:pPr algn="ctr" fontAlgn="auto">
              <a:spcBef>
                <a:spcPts val="0"/>
              </a:spcBef>
              <a:spcAft>
                <a:spcPts val="0"/>
              </a:spcAft>
              <a:defRPr/>
            </a:pPr>
            <a:r>
              <a:rPr lang="en-US" sz="3200" b="1" dirty="0">
                <a:solidFill>
                  <a:srgbClr val="000099"/>
                </a:solidFill>
                <a:latin typeface="+mj-lt"/>
              </a:rPr>
              <a:t>Directly by Nonprofit Arts Organizations</a:t>
            </a:r>
          </a:p>
        </p:txBody>
      </p:sp>
      <p:pic>
        <p:nvPicPr>
          <p:cNvPr id="39938" name="Picture 2" descr="\\arts-fs1\common\Alef, Amanda\AEPIV\Design\Tables, Charts, &amp; Graphs\JobsBar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2508250"/>
            <a:ext cx="866775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arts-fs1\common\Alef, Amanda\AEPIV\Design\Tables, Charts, &amp; Graphs\Pi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5" y="2743200"/>
            <a:ext cx="5421313"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ChangeArrowheads="1"/>
          </p:cNvSpPr>
          <p:nvPr/>
        </p:nvSpPr>
        <p:spPr bwMode="auto">
          <a:xfrm>
            <a:off x="0" y="1304925"/>
            <a:ext cx="8720138" cy="1019175"/>
          </a:xfrm>
          <a:prstGeom prst="rect">
            <a:avLst/>
          </a:prstGeom>
          <a:noFill/>
          <a:ln w="9525">
            <a:noFill/>
            <a:miter lim="800000"/>
            <a:headEnd/>
            <a:tailEnd/>
          </a:ln>
        </p:spPr>
        <p:txBody>
          <a:bodyPr anchor="ctr"/>
          <a:lstStyle/>
          <a:p>
            <a:pPr algn="ctr" fontAlgn="auto">
              <a:spcBef>
                <a:spcPts val="0"/>
              </a:spcBef>
              <a:spcAft>
                <a:spcPts val="0"/>
              </a:spcAft>
              <a:defRPr/>
            </a:pPr>
            <a:r>
              <a:rPr lang="en-US" sz="3200" b="1" dirty="0">
                <a:solidFill>
                  <a:srgbClr val="000099"/>
                </a:solidFill>
                <a:latin typeface="+mj-lt"/>
              </a:rPr>
              <a:t>Nonprofit Arts Attendees Spend </a:t>
            </a:r>
          </a:p>
          <a:p>
            <a:pPr algn="ctr" fontAlgn="auto">
              <a:spcBef>
                <a:spcPts val="0"/>
              </a:spcBef>
              <a:spcAft>
                <a:spcPts val="0"/>
              </a:spcAft>
              <a:defRPr/>
            </a:pPr>
            <a:r>
              <a:rPr lang="en-US" sz="3200" b="1" dirty="0">
                <a:solidFill>
                  <a:srgbClr val="000099"/>
                </a:solidFill>
                <a:latin typeface="+mj-lt"/>
              </a:rPr>
              <a:t>$24.60 Per Person, Per Event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3"/>
          <p:cNvSpPr>
            <a:spLocks noChangeArrowheads="1"/>
          </p:cNvSpPr>
          <p:nvPr/>
        </p:nvSpPr>
        <p:spPr bwMode="auto">
          <a:xfrm>
            <a:off x="0" y="1276350"/>
            <a:ext cx="8739188" cy="971550"/>
          </a:xfrm>
          <a:prstGeom prst="rect">
            <a:avLst/>
          </a:prstGeom>
          <a:noFill/>
          <a:ln w="9525">
            <a:noFill/>
            <a:miter lim="800000"/>
            <a:headEnd/>
            <a:tailEnd/>
          </a:ln>
        </p:spPr>
        <p:txBody>
          <a:bodyPr anchor="ctr"/>
          <a:lstStyle/>
          <a:p>
            <a:pPr algn="ctr" fontAlgn="auto">
              <a:spcBef>
                <a:spcPts val="0"/>
              </a:spcBef>
              <a:spcAft>
                <a:spcPts val="0"/>
              </a:spcAft>
              <a:defRPr/>
            </a:pPr>
            <a:r>
              <a:rPr lang="en-US" sz="3200" b="1" dirty="0">
                <a:solidFill>
                  <a:srgbClr val="000099"/>
                </a:solidFill>
                <a:latin typeface="+mj-lt"/>
              </a:rPr>
              <a:t>Nonprofit Arts &amp; Culture Attendees </a:t>
            </a:r>
            <a:br>
              <a:rPr lang="en-US" sz="3200" b="1" dirty="0">
                <a:solidFill>
                  <a:srgbClr val="000099"/>
                </a:solidFill>
                <a:latin typeface="+mj-lt"/>
              </a:rPr>
            </a:br>
            <a:r>
              <a:rPr lang="en-US" sz="3200" b="1" dirty="0">
                <a:solidFill>
                  <a:srgbClr val="000099"/>
                </a:solidFill>
                <a:latin typeface="+mj-lt"/>
              </a:rPr>
              <a:t>Local vs. Nonlocal</a:t>
            </a:r>
          </a:p>
        </p:txBody>
      </p:sp>
      <p:pic>
        <p:nvPicPr>
          <p:cNvPr id="43011" name="Picture 2" descr="\\arts-fs1\common\Alef, Amanda\AEPIV\Design\Tables, Charts, &amp; Graphs\Pi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050" y="2778125"/>
            <a:ext cx="5751513"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RTS_AEP4_Powerpoin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4635</TotalTime>
  <Words>1277</Words>
  <Application>Microsoft Office PowerPoint</Application>
  <PresentationFormat>On-screen Show (4:3)</PresentationFormat>
  <Paragraphs>241</Paragraphs>
  <Slides>30</Slides>
  <Notes>17</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ARTS_AEP4_Powerpoint (3)</vt:lpstr>
      <vt:lpstr>National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Sagetopia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Starr</dc:creator>
  <cp:lastModifiedBy>Weagraff Paul (DOS)</cp:lastModifiedBy>
  <cp:revision>275</cp:revision>
  <cp:lastPrinted>2012-10-14T14:52:24Z</cp:lastPrinted>
  <dcterms:created xsi:type="dcterms:W3CDTF">2012-03-30T14:28:53Z</dcterms:created>
  <dcterms:modified xsi:type="dcterms:W3CDTF">2014-04-25T19:57:33Z</dcterms:modified>
</cp:coreProperties>
</file>